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98" r:id="rId24"/>
    <p:sldId id="306" r:id="rId25"/>
    <p:sldId id="307" r:id="rId26"/>
    <p:sldId id="308" r:id="rId27"/>
    <p:sldId id="309" r:id="rId28"/>
    <p:sldId id="310" r:id="rId29"/>
    <p:sldId id="311" r:id="rId30"/>
    <p:sldId id="312" r:id="rId31"/>
    <p:sldId id="313" r:id="rId32"/>
    <p:sldId id="314" r:id="rId33"/>
    <p:sldId id="315" r:id="rId34"/>
    <p:sldId id="316" r:id="rId35"/>
    <p:sldId id="317" r:id="rId36"/>
    <p:sldId id="318" r:id="rId37"/>
    <p:sldId id="319" r:id="rId38"/>
    <p:sldId id="320" r:id="rId39"/>
    <p:sldId id="321" r:id="rId40"/>
    <p:sldId id="322" r:id="rId41"/>
    <p:sldId id="323" r:id="rId42"/>
    <p:sldId id="324" r:id="rId43"/>
    <p:sldId id="325" r:id="rId44"/>
    <p:sldId id="327" r:id="rId45"/>
    <p:sldId id="328" r:id="rId46"/>
    <p:sldId id="329" r:id="rId47"/>
    <p:sldId id="330" r:id="rId48"/>
    <p:sldId id="331" r:id="rId49"/>
    <p:sldId id="332" r:id="rId50"/>
    <p:sldId id="333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21" autoAdjust="0"/>
    <p:restoredTop sz="95332" autoAdjust="0"/>
  </p:normalViewPr>
  <p:slideViewPr>
    <p:cSldViewPr snapToGrid="0">
      <p:cViewPr varScale="1">
        <p:scale>
          <a:sx n="88" d="100"/>
          <a:sy n="88" d="100"/>
        </p:scale>
        <p:origin x="34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9B3F3-F02D-4207-AE41-3A14DA5EE576}" type="datetimeFigureOut">
              <a:rPr lang="en-ZA" smtClean="0"/>
              <a:t>2019/02/18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9F5C8-374F-47E6-A4B0-2F66570A517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14792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9B3F3-F02D-4207-AE41-3A14DA5EE576}" type="datetimeFigureOut">
              <a:rPr lang="en-ZA" smtClean="0"/>
              <a:t>2019/02/18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9F5C8-374F-47E6-A4B0-2F66570A517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24769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9B3F3-F02D-4207-AE41-3A14DA5EE576}" type="datetimeFigureOut">
              <a:rPr lang="en-ZA" smtClean="0"/>
              <a:t>2019/02/18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9F5C8-374F-47E6-A4B0-2F66570A517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30733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9B3F3-F02D-4207-AE41-3A14DA5EE576}" type="datetimeFigureOut">
              <a:rPr lang="en-ZA" smtClean="0"/>
              <a:t>2019/02/18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9F5C8-374F-47E6-A4B0-2F66570A517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1780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9B3F3-F02D-4207-AE41-3A14DA5EE576}" type="datetimeFigureOut">
              <a:rPr lang="en-ZA" smtClean="0"/>
              <a:t>2019/02/18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9F5C8-374F-47E6-A4B0-2F66570A517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27623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9B3F3-F02D-4207-AE41-3A14DA5EE576}" type="datetimeFigureOut">
              <a:rPr lang="en-ZA" smtClean="0"/>
              <a:t>2019/02/18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9F5C8-374F-47E6-A4B0-2F66570A517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34223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9B3F3-F02D-4207-AE41-3A14DA5EE576}" type="datetimeFigureOut">
              <a:rPr lang="en-ZA" smtClean="0"/>
              <a:t>2019/02/18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9F5C8-374F-47E6-A4B0-2F66570A517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60700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9B3F3-F02D-4207-AE41-3A14DA5EE576}" type="datetimeFigureOut">
              <a:rPr lang="en-ZA" smtClean="0"/>
              <a:t>2019/02/18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9F5C8-374F-47E6-A4B0-2F66570A517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2642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9B3F3-F02D-4207-AE41-3A14DA5EE576}" type="datetimeFigureOut">
              <a:rPr lang="en-ZA" smtClean="0"/>
              <a:t>2019/02/18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9F5C8-374F-47E6-A4B0-2F66570A517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38321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9B3F3-F02D-4207-AE41-3A14DA5EE576}" type="datetimeFigureOut">
              <a:rPr lang="en-ZA" smtClean="0"/>
              <a:t>2019/02/18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9F5C8-374F-47E6-A4B0-2F66570A517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33325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9B3F3-F02D-4207-AE41-3A14DA5EE576}" type="datetimeFigureOut">
              <a:rPr lang="en-ZA" smtClean="0"/>
              <a:t>2019/02/18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9F5C8-374F-47E6-A4B0-2F66570A517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43367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9B3F3-F02D-4207-AE41-3A14DA5EE576}" type="datetimeFigureOut">
              <a:rPr lang="en-ZA" smtClean="0"/>
              <a:t>2019/02/18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9F5C8-374F-47E6-A4B0-2F66570A517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51307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1719" t="18875" r="17224" b="10738"/>
          <a:stretch/>
        </p:blipFill>
        <p:spPr>
          <a:xfrm>
            <a:off x="0" y="0"/>
            <a:ext cx="12192000" cy="704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04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230" t="28927" r="17563" b="16025"/>
          <a:stretch/>
        </p:blipFill>
        <p:spPr>
          <a:xfrm>
            <a:off x="87549" y="184826"/>
            <a:ext cx="11377301" cy="657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03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866" t="29071" r="15584" b="16259"/>
          <a:stretch/>
        </p:blipFill>
        <p:spPr>
          <a:xfrm>
            <a:off x="0" y="0"/>
            <a:ext cx="12127345" cy="665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3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028" t="22113" r="13608" b="10255"/>
          <a:stretch/>
        </p:blipFill>
        <p:spPr>
          <a:xfrm>
            <a:off x="0" y="0"/>
            <a:ext cx="11789924" cy="677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81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027" t="18114" r="13952" b="11494"/>
          <a:stretch/>
        </p:blipFill>
        <p:spPr>
          <a:xfrm>
            <a:off x="136187" y="175098"/>
            <a:ext cx="11955293" cy="678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6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337" t="28687" r="13642" b="10918"/>
          <a:stretch/>
        </p:blipFill>
        <p:spPr>
          <a:xfrm>
            <a:off x="184826" y="87549"/>
            <a:ext cx="11867744" cy="677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89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234" t="28782" r="18230" b="14745"/>
          <a:stretch/>
        </p:blipFill>
        <p:spPr>
          <a:xfrm>
            <a:off x="0" y="77821"/>
            <a:ext cx="12192000" cy="678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4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028" t="29068" r="16993" b="16161"/>
          <a:stretch/>
        </p:blipFill>
        <p:spPr>
          <a:xfrm>
            <a:off x="97277" y="68093"/>
            <a:ext cx="12023387" cy="671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6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131" t="28687" r="17096" b="14256"/>
          <a:stretch/>
        </p:blipFill>
        <p:spPr>
          <a:xfrm>
            <a:off x="77822" y="0"/>
            <a:ext cx="120331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9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080" t="28687" r="17147" b="159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32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612" t="28782" r="16924" b="14221"/>
          <a:stretch/>
        </p:blipFill>
        <p:spPr>
          <a:xfrm>
            <a:off x="1" y="-97276"/>
            <a:ext cx="12192000" cy="674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05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263" t="16550" r="13052"/>
          <a:stretch/>
        </p:blipFill>
        <p:spPr>
          <a:xfrm>
            <a:off x="-914400" y="179108"/>
            <a:ext cx="13697146" cy="8107641"/>
          </a:xfrm>
          <a:prstGeom prst="rect">
            <a:avLst/>
          </a:prstGeom>
        </p:spPr>
      </p:pic>
      <p:sp>
        <p:nvSpPr>
          <p:cNvPr id="3" name="Left Arrow Callout 2"/>
          <p:cNvSpPr/>
          <p:nvPr/>
        </p:nvSpPr>
        <p:spPr>
          <a:xfrm>
            <a:off x="7386918" y="1290918"/>
            <a:ext cx="4589929" cy="2958353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err="1" smtClean="0"/>
              <a:t>JutaStats</a:t>
            </a:r>
            <a:r>
              <a:rPr lang="en-ZA" dirty="0" smtClean="0"/>
              <a:t> Online from the Library website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589283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925" t="22209" r="17715" b="14828"/>
          <a:stretch/>
        </p:blipFill>
        <p:spPr>
          <a:xfrm>
            <a:off x="0" y="68094"/>
            <a:ext cx="11035913" cy="698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9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027" t="28592" r="17096" b="15678"/>
          <a:stretch/>
        </p:blipFill>
        <p:spPr>
          <a:xfrm>
            <a:off x="0" y="68095"/>
            <a:ext cx="120914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65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784" t="18238" r="16676" b="128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1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079" t="27925" r="16890" b="14216"/>
          <a:stretch/>
        </p:blipFill>
        <p:spPr>
          <a:xfrm>
            <a:off x="0" y="-97277"/>
            <a:ext cx="12191999" cy="695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68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" t="13585" r="-435" b="5280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5605" name="Straight Arrow Connector 4"/>
          <p:cNvCxnSpPr>
            <a:cxnSpLocks noChangeShapeType="1"/>
          </p:cNvCxnSpPr>
          <p:nvPr/>
        </p:nvCxnSpPr>
        <p:spPr bwMode="auto">
          <a:xfrm flipH="1" flipV="1">
            <a:off x="3276918" y="3785394"/>
            <a:ext cx="431800" cy="4318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21820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" t="12766" b="5532"/>
          <a:stretch/>
        </p:blipFill>
        <p:spPr bwMode="auto">
          <a:xfrm>
            <a:off x="0" y="-87549"/>
            <a:ext cx="12192000" cy="7091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9" name="Rectangle 1"/>
          <p:cNvSpPr>
            <a:spLocks noChangeArrowheads="1"/>
          </p:cNvSpPr>
          <p:nvPr/>
        </p:nvSpPr>
        <p:spPr bwMode="auto">
          <a:xfrm>
            <a:off x="3935413" y="1844676"/>
            <a:ext cx="2952750" cy="288925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chemeClr val="bg1"/>
                </a:solidFill>
              </a:rPr>
              <a:t>File and save your case</a:t>
            </a:r>
          </a:p>
        </p:txBody>
      </p:sp>
      <p:sp>
        <p:nvSpPr>
          <p:cNvPr id="26630" name="Rectangle 2"/>
          <p:cNvSpPr>
            <a:spLocks noChangeArrowheads="1"/>
          </p:cNvSpPr>
          <p:nvPr/>
        </p:nvSpPr>
        <p:spPr bwMode="auto">
          <a:xfrm>
            <a:off x="3935413" y="2133600"/>
            <a:ext cx="431800" cy="287338"/>
          </a:xfrm>
          <a:prstGeom prst="rect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9233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" t="13534" r="7652" b="5344"/>
          <a:stretch/>
        </p:blipFill>
        <p:spPr bwMode="auto">
          <a:xfrm>
            <a:off x="139899" y="0"/>
            <a:ext cx="12012778" cy="7103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3" name="Rectangle 3"/>
          <p:cNvSpPr>
            <a:spLocks noChangeArrowheads="1"/>
          </p:cNvSpPr>
          <p:nvPr/>
        </p:nvSpPr>
        <p:spPr bwMode="auto">
          <a:xfrm>
            <a:off x="4027580" y="3939382"/>
            <a:ext cx="649287" cy="287337"/>
          </a:xfrm>
          <a:prstGeom prst="rect">
            <a:avLst/>
          </a:prstGeom>
          <a:noFill/>
          <a:ln w="38100" algn="ctr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27654" name="Rectangle 5"/>
          <p:cNvSpPr>
            <a:spLocks noChangeArrowheads="1"/>
          </p:cNvSpPr>
          <p:nvPr/>
        </p:nvSpPr>
        <p:spPr bwMode="auto">
          <a:xfrm>
            <a:off x="3575051" y="981075"/>
            <a:ext cx="576263" cy="647700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28679" name="Left Arrow Callout 6"/>
          <p:cNvSpPr>
            <a:spLocks noChangeArrowheads="1"/>
          </p:cNvSpPr>
          <p:nvPr/>
        </p:nvSpPr>
        <p:spPr bwMode="auto">
          <a:xfrm>
            <a:off x="4151314" y="620713"/>
            <a:ext cx="2232025" cy="1368425"/>
          </a:xfrm>
          <a:prstGeom prst="leftArrowCallout">
            <a:avLst>
              <a:gd name="adj1" fmla="val 25000"/>
              <a:gd name="adj2" fmla="val 25000"/>
              <a:gd name="adj3" fmla="val 24981"/>
              <a:gd name="adj4" fmla="val 6497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And the Results tab will take you back to your results list </a:t>
            </a:r>
          </a:p>
        </p:txBody>
      </p:sp>
      <p:sp>
        <p:nvSpPr>
          <p:cNvPr id="27656" name="Rectangle 1"/>
          <p:cNvSpPr>
            <a:spLocks noChangeArrowheads="1"/>
          </p:cNvSpPr>
          <p:nvPr/>
        </p:nvSpPr>
        <p:spPr bwMode="auto">
          <a:xfrm>
            <a:off x="1524001" y="1989138"/>
            <a:ext cx="900113" cy="1689100"/>
          </a:xfrm>
          <a:prstGeom prst="rect">
            <a:avLst/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Then don’t forget to untick your case</a:t>
            </a:r>
          </a:p>
        </p:txBody>
      </p:sp>
    </p:spTree>
    <p:extLst>
      <p:ext uri="{BB962C8B-B14F-4D97-AF65-F5344CB8AC3E}">
        <p14:creationId xmlns:p14="http://schemas.microsoft.com/office/powerpoint/2010/main" val="230256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 smtClean="0"/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4" t="13333" r="229" b="4781"/>
          <a:stretch/>
        </p:blipFill>
        <p:spPr bwMode="auto">
          <a:xfrm>
            <a:off x="36946" y="0"/>
            <a:ext cx="121550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7" name="Rectangle 3"/>
          <p:cNvSpPr>
            <a:spLocks noChangeArrowheads="1"/>
          </p:cNvSpPr>
          <p:nvPr/>
        </p:nvSpPr>
        <p:spPr bwMode="auto">
          <a:xfrm>
            <a:off x="3792538" y="3429001"/>
            <a:ext cx="2519362" cy="576263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361388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 smtClean="0"/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3" b="496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1" name="Rectangular Callout 1"/>
          <p:cNvSpPr>
            <a:spLocks noChangeArrowheads="1"/>
          </p:cNvSpPr>
          <p:nvPr/>
        </p:nvSpPr>
        <p:spPr bwMode="auto">
          <a:xfrm>
            <a:off x="3287714" y="1125539"/>
            <a:ext cx="1944687" cy="719137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</a:rPr>
              <a:t>If there are no selection boxes open in the index click first on ‘sync contents’ </a:t>
            </a:r>
          </a:p>
        </p:txBody>
      </p:sp>
    </p:spTree>
    <p:extLst>
      <p:ext uri="{BB962C8B-B14F-4D97-AF65-F5344CB8AC3E}">
        <p14:creationId xmlns:p14="http://schemas.microsoft.com/office/powerpoint/2010/main" val="204608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endParaRPr lang="en-US" altLang="en-US" dirty="0" smtClean="0"/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8" b="7801"/>
          <a:stretch/>
        </p:blipFill>
        <p:spPr bwMode="auto">
          <a:xfrm>
            <a:off x="6486" y="0"/>
            <a:ext cx="1210445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0725" name="Straight Arrow Connector 6"/>
          <p:cNvCxnSpPr>
            <a:cxnSpLocks noChangeShapeType="1"/>
          </p:cNvCxnSpPr>
          <p:nvPr/>
        </p:nvCxnSpPr>
        <p:spPr bwMode="auto">
          <a:xfrm flipH="1" flipV="1">
            <a:off x="5015707" y="1585441"/>
            <a:ext cx="360362" cy="4318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26" name="Straight Arrow Connector 3"/>
          <p:cNvCxnSpPr>
            <a:cxnSpLocks noChangeShapeType="1"/>
          </p:cNvCxnSpPr>
          <p:nvPr/>
        </p:nvCxnSpPr>
        <p:spPr bwMode="auto">
          <a:xfrm>
            <a:off x="2424114" y="1989139"/>
            <a:ext cx="287337" cy="287337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27" name="Rectangle 4"/>
          <p:cNvSpPr>
            <a:spLocks noChangeArrowheads="1"/>
          </p:cNvSpPr>
          <p:nvPr/>
        </p:nvSpPr>
        <p:spPr bwMode="auto">
          <a:xfrm>
            <a:off x="1524001" y="2133600"/>
            <a:ext cx="900113" cy="863600"/>
          </a:xfrm>
          <a:prstGeom prst="rect">
            <a:avLst/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</a:rPr>
              <a:t>Selection boxes will then appear </a:t>
            </a:r>
          </a:p>
        </p:txBody>
      </p:sp>
      <p:sp>
        <p:nvSpPr>
          <p:cNvPr id="30728" name="Rectangle 5"/>
          <p:cNvSpPr>
            <a:spLocks noChangeArrowheads="1"/>
          </p:cNvSpPr>
          <p:nvPr/>
        </p:nvSpPr>
        <p:spPr bwMode="auto">
          <a:xfrm>
            <a:off x="4440239" y="549275"/>
            <a:ext cx="1150937" cy="431800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</a:rPr>
              <a:t>Click on Print/Export </a:t>
            </a:r>
          </a:p>
        </p:txBody>
      </p:sp>
    </p:spTree>
    <p:extLst>
      <p:ext uri="{BB962C8B-B14F-4D97-AF65-F5344CB8AC3E}">
        <p14:creationId xmlns:p14="http://schemas.microsoft.com/office/powerpoint/2010/main" val="19476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6" t="10245" r="14"/>
          <a:stretch/>
        </p:blipFill>
        <p:spPr>
          <a:xfrm>
            <a:off x="-1963271" y="403412"/>
            <a:ext cx="16315765" cy="787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41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 smtClean="0"/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2" b="4964"/>
          <a:stretch/>
        </p:blipFill>
        <p:spPr bwMode="auto">
          <a:xfrm>
            <a:off x="0" y="0"/>
            <a:ext cx="1212066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1749" name="Straight Arrow Connector 4"/>
          <p:cNvCxnSpPr>
            <a:cxnSpLocks noChangeShapeType="1"/>
          </p:cNvCxnSpPr>
          <p:nvPr/>
        </p:nvCxnSpPr>
        <p:spPr bwMode="auto">
          <a:xfrm flipH="1">
            <a:off x="7896226" y="2060576"/>
            <a:ext cx="360363" cy="28892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750" name="Rectangle 1"/>
          <p:cNvSpPr>
            <a:spLocks noChangeArrowheads="1"/>
          </p:cNvSpPr>
          <p:nvPr/>
        </p:nvSpPr>
        <p:spPr bwMode="auto">
          <a:xfrm>
            <a:off x="8472488" y="1916114"/>
            <a:ext cx="1871662" cy="2808287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If this message is there before you have selected your item it means something else is still selected. Unselect previous items by clicking on </a:t>
            </a:r>
            <a:r>
              <a:rPr lang="en-US" altLang="en-US" sz="1400" u="sng">
                <a:solidFill>
                  <a:schemeClr val="bg1"/>
                </a:solidFill>
              </a:rPr>
              <a:t>here</a:t>
            </a:r>
            <a:r>
              <a:rPr lang="en-US" altLang="en-US" sz="1400">
                <a:solidFill>
                  <a:schemeClr val="bg1"/>
                </a:solidFill>
              </a:rPr>
              <a:t>, and then select anew </a:t>
            </a:r>
          </a:p>
        </p:txBody>
      </p:sp>
    </p:spTree>
    <p:extLst>
      <p:ext uri="{BB962C8B-B14F-4D97-AF65-F5344CB8AC3E}">
        <p14:creationId xmlns:p14="http://schemas.microsoft.com/office/powerpoint/2010/main" val="97419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 smtClean="0"/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0" b="4680"/>
          <a:stretch/>
        </p:blipFill>
        <p:spPr bwMode="auto">
          <a:xfrm>
            <a:off x="0" y="87549"/>
            <a:ext cx="12192000" cy="6663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2773" name="Straight Arrow Connector 4"/>
          <p:cNvCxnSpPr>
            <a:cxnSpLocks noChangeShapeType="1"/>
          </p:cNvCxnSpPr>
          <p:nvPr/>
        </p:nvCxnSpPr>
        <p:spPr bwMode="auto">
          <a:xfrm flipH="1">
            <a:off x="6672263" y="2060575"/>
            <a:ext cx="576262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74" name="Straight Arrow Connector 2"/>
          <p:cNvCxnSpPr>
            <a:cxnSpLocks noChangeShapeType="1"/>
          </p:cNvCxnSpPr>
          <p:nvPr/>
        </p:nvCxnSpPr>
        <p:spPr bwMode="auto">
          <a:xfrm>
            <a:off x="2495550" y="2060575"/>
            <a:ext cx="287338" cy="2159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13113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 smtClean="0"/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7" b="5106"/>
          <a:stretch/>
        </p:blipFill>
        <p:spPr bwMode="auto">
          <a:xfrm>
            <a:off x="104503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3797" name="Straight Arrow Connector 4"/>
          <p:cNvCxnSpPr>
            <a:cxnSpLocks noChangeShapeType="1"/>
          </p:cNvCxnSpPr>
          <p:nvPr/>
        </p:nvCxnSpPr>
        <p:spPr bwMode="auto">
          <a:xfrm flipH="1" flipV="1">
            <a:off x="3573011" y="3655151"/>
            <a:ext cx="358775" cy="4318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798" name="Rectangle 1"/>
          <p:cNvSpPr>
            <a:spLocks noChangeArrowheads="1"/>
          </p:cNvSpPr>
          <p:nvPr/>
        </p:nvSpPr>
        <p:spPr bwMode="auto">
          <a:xfrm>
            <a:off x="3851052" y="4076734"/>
            <a:ext cx="2815545" cy="701471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</a:rPr>
              <a:t>Continue and File and Save/Print your case</a:t>
            </a:r>
          </a:p>
        </p:txBody>
      </p:sp>
    </p:spTree>
    <p:extLst>
      <p:ext uri="{BB962C8B-B14F-4D97-AF65-F5344CB8AC3E}">
        <p14:creationId xmlns:p14="http://schemas.microsoft.com/office/powerpoint/2010/main" val="28389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ZA" altLang="en-US" smtClean="0"/>
              <a:t>DOWNLOADING from JUTASTAT ONLINE</a:t>
            </a:r>
            <a:endParaRPr lang="en-GB" altLang="en-US" smtClean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5188" y="2276476"/>
            <a:ext cx="7847012" cy="3819525"/>
          </a:xfrm>
        </p:spPr>
        <p:txBody>
          <a:bodyPr/>
          <a:lstStyle/>
          <a:p>
            <a:pPr eaLnBrk="1" hangingPunct="1"/>
            <a:r>
              <a:rPr lang="en-ZA" altLang="en-US" dirty="0" smtClean="0"/>
              <a:t>Sync Contents</a:t>
            </a:r>
          </a:p>
          <a:p>
            <a:pPr eaLnBrk="1" hangingPunct="1"/>
            <a:r>
              <a:rPr lang="en-ZA" altLang="en-US" dirty="0" smtClean="0"/>
              <a:t>Print/Export</a:t>
            </a:r>
          </a:p>
          <a:p>
            <a:pPr eaLnBrk="1" hangingPunct="1"/>
            <a:r>
              <a:rPr lang="en-ZA" altLang="en-US" dirty="0" smtClean="0"/>
              <a:t>(select item) and Export Options</a:t>
            </a:r>
          </a:p>
          <a:p>
            <a:pPr eaLnBrk="1" hangingPunct="1"/>
            <a:r>
              <a:rPr lang="en-ZA" altLang="en-US" dirty="0" smtClean="0"/>
              <a:t>Continue</a:t>
            </a:r>
          </a:p>
          <a:p>
            <a:pPr eaLnBrk="1" hangingPunct="1"/>
            <a:r>
              <a:rPr lang="en-ZA" altLang="en-US" dirty="0" smtClean="0"/>
              <a:t>File and Save/Print</a:t>
            </a:r>
          </a:p>
          <a:p>
            <a:pPr eaLnBrk="1" hangingPunct="1"/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82280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E-mailing cases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smtClean="0"/>
              <a:t>The e-mail envelope does work, but you are e-mailing the link to the relevant case, not the actual case. </a:t>
            </a:r>
          </a:p>
          <a:p>
            <a:pPr marL="0" indent="0">
              <a:buNone/>
            </a:pPr>
            <a:r>
              <a:rPr lang="en-US" altLang="en-US" smtClean="0"/>
              <a:t>As our access to Jutastat databases is ‘On-campus only’ this link will not work off campus.</a:t>
            </a:r>
          </a:p>
        </p:txBody>
      </p:sp>
    </p:spTree>
    <p:extLst>
      <p:ext uri="{BB962C8B-B14F-4D97-AF65-F5344CB8AC3E}">
        <p14:creationId xmlns:p14="http://schemas.microsoft.com/office/powerpoint/2010/main" val="394397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1071664" y="1869282"/>
            <a:ext cx="10515600" cy="4351338"/>
          </a:xfrm>
        </p:spPr>
        <p:txBody>
          <a:bodyPr/>
          <a:lstStyle/>
          <a:p>
            <a:endParaRPr lang="en-US" altLang="en-US" dirty="0" smtClean="0"/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1" b="5390"/>
          <a:stretch/>
        </p:blipFill>
        <p:spPr bwMode="auto">
          <a:xfrm>
            <a:off x="97277" y="77822"/>
            <a:ext cx="12094723" cy="705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9" name="Rectangle 3"/>
          <p:cNvSpPr>
            <a:spLocks noChangeArrowheads="1"/>
          </p:cNvSpPr>
          <p:nvPr/>
        </p:nvSpPr>
        <p:spPr bwMode="auto">
          <a:xfrm>
            <a:off x="7248526" y="3429001"/>
            <a:ext cx="2663825" cy="1800225"/>
          </a:xfrm>
          <a:prstGeom prst="rect">
            <a:avLst/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alibri" panose="020F0502020204030204" pitchFamily="34" charset="0"/>
              </a:rPr>
              <a:t>Advanced Search is the default mode, if that is the mode you used last, but there are other options</a:t>
            </a:r>
          </a:p>
        </p:txBody>
      </p:sp>
      <p:sp>
        <p:nvSpPr>
          <p:cNvPr id="36870" name="Rectangle 4"/>
          <p:cNvSpPr>
            <a:spLocks noChangeArrowheads="1"/>
          </p:cNvSpPr>
          <p:nvPr/>
        </p:nvSpPr>
        <p:spPr bwMode="auto">
          <a:xfrm>
            <a:off x="2711451" y="1221582"/>
            <a:ext cx="2051050" cy="1295400"/>
          </a:xfrm>
          <a:prstGeom prst="rect">
            <a:avLst/>
          </a:prstGeom>
          <a:noFill/>
          <a:ln w="5715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cxnSp>
        <p:nvCxnSpPr>
          <p:cNvPr id="36871" name="Straight Arrow Connector 6"/>
          <p:cNvCxnSpPr>
            <a:cxnSpLocks noChangeShapeType="1"/>
          </p:cNvCxnSpPr>
          <p:nvPr/>
        </p:nvCxnSpPr>
        <p:spPr bwMode="auto">
          <a:xfrm flipH="1">
            <a:off x="2711451" y="2565400"/>
            <a:ext cx="360363" cy="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14519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 smtClean="0"/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23" t="14413" r="-12723" b="5516"/>
          <a:stretch/>
        </p:blipFill>
        <p:spPr bwMode="auto">
          <a:xfrm>
            <a:off x="-1409800" y="365125"/>
            <a:ext cx="14056468" cy="617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4" name="Rectangle 1"/>
          <p:cNvSpPr>
            <a:spLocks noChangeArrowheads="1"/>
          </p:cNvSpPr>
          <p:nvPr/>
        </p:nvSpPr>
        <p:spPr bwMode="auto">
          <a:xfrm>
            <a:off x="3988341" y="1825524"/>
            <a:ext cx="3260186" cy="595414"/>
          </a:xfrm>
          <a:prstGeom prst="rect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37895" name="Rectangle 2"/>
          <p:cNvSpPr>
            <a:spLocks noChangeArrowheads="1"/>
          </p:cNvSpPr>
          <p:nvPr/>
        </p:nvSpPr>
        <p:spPr bwMode="auto">
          <a:xfrm>
            <a:off x="4177776" y="2555774"/>
            <a:ext cx="3836448" cy="438994"/>
          </a:xfrm>
          <a:prstGeom prst="rect">
            <a:avLst/>
          </a:prstGeom>
          <a:noFill/>
          <a:ln w="381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83199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 smtClean="0"/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8" b="4822"/>
          <a:stretch/>
        </p:blipFill>
        <p:spPr bwMode="auto">
          <a:xfrm>
            <a:off x="-156754" y="69715"/>
            <a:ext cx="12192000" cy="6788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7" name="Rectangle 1"/>
          <p:cNvSpPr>
            <a:spLocks noChangeArrowheads="1"/>
          </p:cNvSpPr>
          <p:nvPr/>
        </p:nvSpPr>
        <p:spPr bwMode="auto">
          <a:xfrm>
            <a:off x="4214949" y="1766856"/>
            <a:ext cx="3248297" cy="287337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cxnSp>
        <p:nvCxnSpPr>
          <p:cNvPr id="38918" name="Straight Arrow Connector 3"/>
          <p:cNvCxnSpPr>
            <a:cxnSpLocks noChangeShapeType="1"/>
          </p:cNvCxnSpPr>
          <p:nvPr/>
        </p:nvCxnSpPr>
        <p:spPr bwMode="auto">
          <a:xfrm>
            <a:off x="3575050" y="5229226"/>
            <a:ext cx="217488" cy="36036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63708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" t="13192" r="425" b="4822"/>
          <a:stretch/>
        </p:blipFill>
        <p:spPr bwMode="auto">
          <a:xfrm>
            <a:off x="0" y="0"/>
            <a:ext cx="12192000" cy="653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9941" name="Straight Arrow Connector 4"/>
          <p:cNvCxnSpPr>
            <a:cxnSpLocks noChangeShapeType="1"/>
          </p:cNvCxnSpPr>
          <p:nvPr/>
        </p:nvCxnSpPr>
        <p:spPr bwMode="auto">
          <a:xfrm>
            <a:off x="3287713" y="3716338"/>
            <a:ext cx="647700" cy="360362"/>
          </a:xfrm>
          <a:prstGeom prst="straightConnector1">
            <a:avLst/>
          </a:prstGeom>
          <a:noFill/>
          <a:ln w="57150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16925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 smtClean="0"/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4" b="5390"/>
          <a:stretch/>
        </p:blipFill>
        <p:spPr bwMode="auto">
          <a:xfrm>
            <a:off x="0" y="-1"/>
            <a:ext cx="12192000" cy="6663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770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7" t="10512" r="288"/>
          <a:stretch/>
        </p:blipFill>
        <p:spPr>
          <a:xfrm>
            <a:off x="-1792942" y="0"/>
            <a:ext cx="13984941" cy="78205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54235" y="3316941"/>
            <a:ext cx="2770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Three ways to search for legal information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6296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 smtClean="0"/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0" b="468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1989" name="Straight Arrow Connector 2"/>
          <p:cNvCxnSpPr>
            <a:cxnSpLocks noChangeShapeType="1"/>
          </p:cNvCxnSpPr>
          <p:nvPr/>
        </p:nvCxnSpPr>
        <p:spPr bwMode="auto">
          <a:xfrm flipH="1">
            <a:off x="6311901" y="4868863"/>
            <a:ext cx="576263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2814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0" b="4680"/>
          <a:stretch/>
        </p:blipFill>
        <p:spPr bwMode="auto">
          <a:xfrm>
            <a:off x="77821" y="70218"/>
            <a:ext cx="12114179" cy="6787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3" name="Rectangle 1"/>
          <p:cNvSpPr>
            <a:spLocks noChangeArrowheads="1"/>
          </p:cNvSpPr>
          <p:nvPr/>
        </p:nvSpPr>
        <p:spPr bwMode="auto">
          <a:xfrm>
            <a:off x="5087939" y="2852739"/>
            <a:ext cx="1944687" cy="2376487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chemeClr val="bg1"/>
                </a:solidFill>
              </a:rPr>
              <a:t>This case was clearly an important one because there are dozens of citations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60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chemeClr val="bg1"/>
                </a:solidFill>
              </a:rPr>
              <a:t>Scrolling down ……</a:t>
            </a:r>
          </a:p>
        </p:txBody>
      </p:sp>
    </p:spTree>
    <p:extLst>
      <p:ext uri="{BB962C8B-B14F-4D97-AF65-F5344CB8AC3E}">
        <p14:creationId xmlns:p14="http://schemas.microsoft.com/office/powerpoint/2010/main" val="283267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6" b="4964"/>
          <a:stretch/>
        </p:blipFill>
        <p:spPr bwMode="auto">
          <a:xfrm>
            <a:off x="77821" y="39497"/>
            <a:ext cx="12114179" cy="6818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161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4506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6" b="5106"/>
          <a:stretch/>
        </p:blipFill>
        <p:spPr bwMode="auto">
          <a:xfrm>
            <a:off x="1024738" y="365125"/>
            <a:ext cx="1205247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1" name="Rectangle 1"/>
          <p:cNvSpPr>
            <a:spLocks noChangeArrowheads="1"/>
          </p:cNvSpPr>
          <p:nvPr/>
        </p:nvSpPr>
        <p:spPr bwMode="auto">
          <a:xfrm>
            <a:off x="1524001" y="1916113"/>
            <a:ext cx="1908175" cy="439261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45062" name="Left Arrow 2"/>
          <p:cNvSpPr>
            <a:spLocks noChangeArrowheads="1"/>
          </p:cNvSpPr>
          <p:nvPr/>
        </p:nvSpPr>
        <p:spPr bwMode="auto">
          <a:xfrm>
            <a:off x="3432175" y="2133600"/>
            <a:ext cx="6840538" cy="647700"/>
          </a:xfrm>
          <a:prstGeom prst="leftArrow">
            <a:avLst>
              <a:gd name="adj1" fmla="val 50000"/>
              <a:gd name="adj2" fmla="val 50019"/>
            </a:avLst>
          </a:prstGeom>
          <a:solidFill>
            <a:srgbClr val="00B050"/>
          </a:solidFill>
          <a:ln w="9525" algn="ctr">
            <a:solidFill>
              <a:srgbClr val="00B05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Access to a lot of useful materials and functionality via the index </a:t>
            </a:r>
          </a:p>
        </p:txBody>
      </p:sp>
    </p:spTree>
    <p:extLst>
      <p:ext uri="{BB962C8B-B14F-4D97-AF65-F5344CB8AC3E}">
        <p14:creationId xmlns:p14="http://schemas.microsoft.com/office/powerpoint/2010/main" val="193176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4710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2" b="5107"/>
          <a:stretch/>
        </p:blipFill>
        <p:spPr bwMode="auto">
          <a:xfrm>
            <a:off x="-1371601" y="0"/>
            <a:ext cx="11353800" cy="670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9" name="Rectangle 1"/>
          <p:cNvSpPr>
            <a:spLocks noChangeArrowheads="1"/>
          </p:cNvSpPr>
          <p:nvPr/>
        </p:nvSpPr>
        <p:spPr bwMode="auto">
          <a:xfrm>
            <a:off x="1631951" y="2349501"/>
            <a:ext cx="1439863" cy="358775"/>
          </a:xfrm>
          <a:prstGeom prst="rect">
            <a:avLst/>
          </a:prstGeom>
          <a:noFill/>
          <a:ln w="381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cxnSp>
        <p:nvCxnSpPr>
          <p:cNvPr id="47110" name="Straight Arrow Connector 3"/>
          <p:cNvCxnSpPr>
            <a:cxnSpLocks noChangeShapeType="1"/>
          </p:cNvCxnSpPr>
          <p:nvPr/>
        </p:nvCxnSpPr>
        <p:spPr bwMode="auto">
          <a:xfrm>
            <a:off x="1524000" y="4508500"/>
            <a:ext cx="395288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96762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 smtClean="0"/>
          </a:p>
        </p:txBody>
      </p:sp>
      <p:pic>
        <p:nvPicPr>
          <p:cNvPr id="4813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1" t="13763" r="-1611" b="4831"/>
          <a:stretch/>
        </p:blipFill>
        <p:spPr bwMode="auto">
          <a:xfrm>
            <a:off x="486384" y="365125"/>
            <a:ext cx="11705616" cy="633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8133" name="Straight Arrow Connector 2"/>
          <p:cNvCxnSpPr>
            <a:cxnSpLocks noChangeShapeType="1"/>
          </p:cNvCxnSpPr>
          <p:nvPr/>
        </p:nvCxnSpPr>
        <p:spPr bwMode="auto">
          <a:xfrm>
            <a:off x="1774826" y="5373688"/>
            <a:ext cx="504825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7380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8" b="4892"/>
          <a:stretch/>
        </p:blipFill>
        <p:spPr bwMode="auto">
          <a:xfrm>
            <a:off x="0" y="0"/>
            <a:ext cx="12334672" cy="656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7" name="Up Arrow 1"/>
          <p:cNvSpPr>
            <a:spLocks noChangeArrowheads="1"/>
          </p:cNvSpPr>
          <p:nvPr/>
        </p:nvSpPr>
        <p:spPr bwMode="auto">
          <a:xfrm>
            <a:off x="7535864" y="2704289"/>
            <a:ext cx="2016125" cy="2956737"/>
          </a:xfrm>
          <a:prstGeom prst="upArrow">
            <a:avLst>
              <a:gd name="adj1" fmla="val 50000"/>
              <a:gd name="adj2" fmla="val 49995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</a:rPr>
              <a:t>Link to the full case in which the concept was defined</a:t>
            </a:r>
          </a:p>
        </p:txBody>
      </p:sp>
    </p:spTree>
    <p:extLst>
      <p:ext uri="{BB962C8B-B14F-4D97-AF65-F5344CB8AC3E}">
        <p14:creationId xmlns:p14="http://schemas.microsoft.com/office/powerpoint/2010/main" val="90333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2209800" y="101601"/>
            <a:ext cx="5830888" cy="2233613"/>
          </a:xfrm>
        </p:spPr>
        <p:txBody>
          <a:bodyPr/>
          <a:lstStyle/>
          <a:p>
            <a:r>
              <a:rPr lang="en-US" altLang="en-US" smtClean="0"/>
              <a:t>Most recent acquisition via Jutastat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1524000" y="2636838"/>
            <a:ext cx="8604250" cy="396081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mtClean="0"/>
              <a:t> </a:t>
            </a:r>
          </a:p>
          <a:p>
            <a:pPr marL="0" indent="0" algn="ctr">
              <a:buNone/>
            </a:pPr>
            <a:r>
              <a:rPr lang="en-US" altLang="en-US" sz="4800"/>
              <a:t>Commentary </a:t>
            </a:r>
          </a:p>
          <a:p>
            <a:pPr marL="0" indent="0" algn="ctr">
              <a:buNone/>
            </a:pPr>
            <a:r>
              <a:rPr lang="en-US" altLang="en-US" sz="4800"/>
              <a:t>on the </a:t>
            </a:r>
          </a:p>
          <a:p>
            <a:pPr marL="0" indent="0" algn="ctr">
              <a:buNone/>
            </a:pPr>
            <a:r>
              <a:rPr lang="en-US" altLang="en-US" sz="4800"/>
              <a:t>Consumer Protection Act</a:t>
            </a:r>
          </a:p>
          <a:p>
            <a:pPr marL="0" indent="0" algn="ctr">
              <a:buNone/>
            </a:pPr>
            <a:r>
              <a:rPr lang="en-US" altLang="en-US" sz="4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261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90" t="13154" r="-2690" b="5531"/>
          <a:stretch/>
        </p:blipFill>
        <p:spPr bwMode="auto">
          <a:xfrm>
            <a:off x="701081" y="365125"/>
            <a:ext cx="12178340" cy="6885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05" name="Rectangle 3"/>
          <p:cNvSpPr>
            <a:spLocks noChangeArrowheads="1"/>
          </p:cNvSpPr>
          <p:nvPr/>
        </p:nvSpPr>
        <p:spPr bwMode="auto">
          <a:xfrm>
            <a:off x="1340763" y="1690688"/>
            <a:ext cx="1906587" cy="360362"/>
          </a:xfrm>
          <a:prstGeom prst="rect">
            <a:avLst/>
          </a:prstGeom>
          <a:noFill/>
          <a:ln w="28575" algn="ctr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42922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" t="13651" r="-128" b="4580"/>
          <a:stretch/>
        </p:blipFill>
        <p:spPr bwMode="auto">
          <a:xfrm>
            <a:off x="414372" y="365125"/>
            <a:ext cx="11609016" cy="6284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9" name="Rectangle 1"/>
          <p:cNvSpPr>
            <a:spLocks noChangeArrowheads="1"/>
          </p:cNvSpPr>
          <p:nvPr/>
        </p:nvSpPr>
        <p:spPr bwMode="auto">
          <a:xfrm>
            <a:off x="838200" y="1578719"/>
            <a:ext cx="1908175" cy="5070475"/>
          </a:xfrm>
          <a:prstGeom prst="rect">
            <a:avLst/>
          </a:prstGeom>
          <a:noFill/>
          <a:ln w="38100" algn="ctr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63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416" t="26185" r="17920" b="14330"/>
          <a:stretch/>
        </p:blipFill>
        <p:spPr>
          <a:xfrm>
            <a:off x="-69668" y="0"/>
            <a:ext cx="12200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31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63634" y="1828800"/>
            <a:ext cx="86737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8000" dirty="0" smtClean="0"/>
              <a:t>    </a:t>
            </a:r>
            <a:r>
              <a:rPr lang="en-ZA" sz="9600" dirty="0" smtClean="0"/>
              <a:t>THANK YOU</a:t>
            </a:r>
            <a:endParaRPr lang="en-ZA" sz="9600" dirty="0"/>
          </a:p>
        </p:txBody>
      </p:sp>
    </p:spTree>
    <p:extLst>
      <p:ext uri="{BB962C8B-B14F-4D97-AF65-F5344CB8AC3E}">
        <p14:creationId xmlns:p14="http://schemas.microsoft.com/office/powerpoint/2010/main" val="4198030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993" t="25178" r="16815" b="13727"/>
          <a:stretch/>
        </p:blipFill>
        <p:spPr>
          <a:xfrm>
            <a:off x="1" y="1"/>
            <a:ext cx="12192000" cy="674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84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770" t="24972" r="17074" b="13875"/>
          <a:stretch/>
        </p:blipFill>
        <p:spPr>
          <a:xfrm>
            <a:off x="56560" y="0"/>
            <a:ext cx="12004811" cy="690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84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769" t="28114" r="16736" b="13438"/>
          <a:stretch/>
        </p:blipFill>
        <p:spPr>
          <a:xfrm>
            <a:off x="1" y="97277"/>
            <a:ext cx="12049506" cy="657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04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182" t="28497" r="17251" b="15875"/>
          <a:stretch/>
        </p:blipFill>
        <p:spPr>
          <a:xfrm>
            <a:off x="214010" y="301557"/>
            <a:ext cx="11751012" cy="642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0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237</Words>
  <Application>Microsoft Office PowerPoint</Application>
  <PresentationFormat>Widescreen</PresentationFormat>
  <Paragraphs>32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DOWNLOADING from JUTASTAT ONLINE</vt:lpstr>
      <vt:lpstr>E-mailing cases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Most recent acquisition via Jutastat</vt:lpstr>
      <vt:lpstr>PowerPoint Presentation</vt:lpstr>
      <vt:lpstr>PowerPoint Presentation</vt:lpstr>
      <vt:lpstr>PowerPoint Presentation</vt:lpstr>
    </vt:vector>
  </TitlesOfParts>
  <Company>Nelson Mandela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Nyaningwe, Sithenjisiwe (Mrs) (2nd Avenue Campus)</dc:creator>
  <cp:lastModifiedBy>Nyaningwe, Sithenjisiwe (Mrs) (2nd Avenue Campus)</cp:lastModifiedBy>
  <cp:revision>23</cp:revision>
  <dcterms:created xsi:type="dcterms:W3CDTF">2019-02-11T13:02:54Z</dcterms:created>
  <dcterms:modified xsi:type="dcterms:W3CDTF">2019-02-18T12:48:34Z</dcterms:modified>
</cp:coreProperties>
</file>