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8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7" r:id="rId45"/>
    <p:sldId id="328" r:id="rId46"/>
    <p:sldId id="329" r:id="rId47"/>
    <p:sldId id="330" r:id="rId48"/>
    <p:sldId id="331" r:id="rId49"/>
    <p:sldId id="332" r:id="rId50"/>
    <p:sldId id="33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1" autoAdjust="0"/>
    <p:restoredTop sz="95332" autoAdjust="0"/>
  </p:normalViewPr>
  <p:slideViewPr>
    <p:cSldViewPr snapToGrid="0">
      <p:cViewPr varScale="1">
        <p:scale>
          <a:sx n="68" d="100"/>
          <a:sy n="68" d="100"/>
        </p:scale>
        <p:origin x="4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1479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2476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073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7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762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422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070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64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832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332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336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B3F3-F02D-4207-AE41-3A14DA5EE576}" type="datetimeFigureOut">
              <a:rPr lang="en-ZA" smtClean="0"/>
              <a:t>2019/02/21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13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19" t="18875" r="17224" b="10738"/>
          <a:stretch/>
        </p:blipFill>
        <p:spPr>
          <a:xfrm>
            <a:off x="0" y="0"/>
            <a:ext cx="12192000" cy="70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04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30" t="28927" r="17563" b="16025"/>
          <a:stretch/>
        </p:blipFill>
        <p:spPr>
          <a:xfrm>
            <a:off x="485422" y="205272"/>
            <a:ext cx="11205206" cy="64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866" t="29071" r="15584" b="16259"/>
          <a:stretch/>
        </p:blipFill>
        <p:spPr>
          <a:xfrm>
            <a:off x="474133" y="389425"/>
            <a:ext cx="11438724" cy="62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3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8" t="22113" r="13608" b="10255"/>
          <a:stretch/>
        </p:blipFill>
        <p:spPr>
          <a:xfrm>
            <a:off x="135466" y="77792"/>
            <a:ext cx="11654457" cy="66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7" t="18114" r="13952" b="11494"/>
          <a:stretch/>
        </p:blipFill>
        <p:spPr>
          <a:xfrm>
            <a:off x="364887" y="304800"/>
            <a:ext cx="11726593" cy="66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337" t="28687" r="13642" b="10918"/>
          <a:stretch/>
        </p:blipFill>
        <p:spPr>
          <a:xfrm>
            <a:off x="184826" y="87549"/>
            <a:ext cx="11867744" cy="67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9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34" t="28782" r="18230" b="14745"/>
          <a:stretch/>
        </p:blipFill>
        <p:spPr>
          <a:xfrm>
            <a:off x="327378" y="259881"/>
            <a:ext cx="11864622" cy="65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8" t="29068" r="16993" b="16161"/>
          <a:stretch/>
        </p:blipFill>
        <p:spPr>
          <a:xfrm>
            <a:off x="97277" y="68093"/>
            <a:ext cx="12023387" cy="67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31" t="28687" r="17096" b="14256"/>
          <a:stretch/>
        </p:blipFill>
        <p:spPr>
          <a:xfrm>
            <a:off x="135467" y="88823"/>
            <a:ext cx="11659380" cy="66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80" t="28687" r="17147" b="15971"/>
          <a:stretch/>
        </p:blipFill>
        <p:spPr>
          <a:xfrm>
            <a:off x="146756" y="162278"/>
            <a:ext cx="11763022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2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12" t="28782" r="16924" b="14221"/>
          <a:stretch/>
        </p:blipFill>
        <p:spPr>
          <a:xfrm>
            <a:off x="417689" y="133842"/>
            <a:ext cx="11774312" cy="65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63" t="16550" r="13052"/>
          <a:stretch/>
        </p:blipFill>
        <p:spPr>
          <a:xfrm>
            <a:off x="1083734" y="860813"/>
            <a:ext cx="8368790" cy="4953670"/>
          </a:xfrm>
          <a:prstGeom prst="rect">
            <a:avLst/>
          </a:prstGeom>
        </p:spPr>
      </p:pic>
      <p:sp>
        <p:nvSpPr>
          <p:cNvPr id="3" name="Left Arrow Callout 2"/>
          <p:cNvSpPr/>
          <p:nvPr/>
        </p:nvSpPr>
        <p:spPr>
          <a:xfrm>
            <a:off x="2690740" y="1162756"/>
            <a:ext cx="4589929" cy="229164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err="1"/>
              <a:t>JutaStats</a:t>
            </a:r>
            <a:r>
              <a:rPr lang="en-ZA" dirty="0"/>
              <a:t> Online from the Library website</a:t>
            </a:r>
          </a:p>
        </p:txBody>
      </p:sp>
    </p:spTree>
    <p:extLst>
      <p:ext uri="{BB962C8B-B14F-4D97-AF65-F5344CB8AC3E}">
        <p14:creationId xmlns:p14="http://schemas.microsoft.com/office/powerpoint/2010/main" val="3358928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925" t="22209" r="17715" b="14828"/>
          <a:stretch/>
        </p:blipFill>
        <p:spPr>
          <a:xfrm>
            <a:off x="0" y="68094"/>
            <a:ext cx="11035913" cy="698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3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7" t="28592" r="17096" b="15678"/>
          <a:stretch/>
        </p:blipFill>
        <p:spPr>
          <a:xfrm>
            <a:off x="530579" y="371362"/>
            <a:ext cx="11436725" cy="64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84" t="18238" r="16676" b="12864"/>
          <a:stretch/>
        </p:blipFill>
        <p:spPr>
          <a:xfrm>
            <a:off x="79023" y="13546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79" t="27925" r="16890" b="14216"/>
          <a:stretch/>
        </p:blipFill>
        <p:spPr>
          <a:xfrm>
            <a:off x="0" y="-97277"/>
            <a:ext cx="12191999" cy="6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3585" r="-435" b="5280"/>
          <a:stretch/>
        </p:blipFill>
        <p:spPr bwMode="auto">
          <a:xfrm>
            <a:off x="0" y="69850"/>
            <a:ext cx="12067821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605" name="Straight Arrow Connector 4"/>
          <p:cNvCxnSpPr>
            <a:cxnSpLocks noChangeShapeType="1"/>
          </p:cNvCxnSpPr>
          <p:nvPr/>
        </p:nvCxnSpPr>
        <p:spPr bwMode="auto">
          <a:xfrm flipH="1" flipV="1">
            <a:off x="3276918" y="3785394"/>
            <a:ext cx="431800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182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12766" b="5532"/>
          <a:stretch/>
        </p:blipFill>
        <p:spPr bwMode="auto">
          <a:xfrm>
            <a:off x="419100" y="151633"/>
            <a:ext cx="11353799" cy="66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3935413" y="1844676"/>
            <a:ext cx="2952750" cy="28892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File and save your case</a:t>
            </a:r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3935413" y="2133600"/>
            <a:ext cx="431800" cy="28733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233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13534" r="7652" b="5344"/>
          <a:stretch/>
        </p:blipFill>
        <p:spPr bwMode="auto">
          <a:xfrm>
            <a:off x="179222" y="126243"/>
            <a:ext cx="12012778" cy="710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4027580" y="3939382"/>
            <a:ext cx="649287" cy="287337"/>
          </a:xfrm>
          <a:prstGeom prst="rect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575051" y="981075"/>
            <a:ext cx="576263" cy="6477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8679" name="Left Arrow Callout 6"/>
          <p:cNvSpPr>
            <a:spLocks noChangeArrowheads="1"/>
          </p:cNvSpPr>
          <p:nvPr/>
        </p:nvSpPr>
        <p:spPr bwMode="auto">
          <a:xfrm>
            <a:off x="4151314" y="620713"/>
            <a:ext cx="2232025" cy="1368425"/>
          </a:xfrm>
          <a:prstGeom prst="leftArrowCallout">
            <a:avLst>
              <a:gd name="adj1" fmla="val 25000"/>
              <a:gd name="adj2" fmla="val 25000"/>
              <a:gd name="adj3" fmla="val 24981"/>
              <a:gd name="adj4" fmla="val 6497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And the Results tab will take you back to your results list </a:t>
            </a:r>
          </a:p>
        </p:txBody>
      </p:sp>
      <p:sp>
        <p:nvSpPr>
          <p:cNvPr id="27656" name="Rectangle 1"/>
          <p:cNvSpPr>
            <a:spLocks noChangeArrowheads="1"/>
          </p:cNvSpPr>
          <p:nvPr/>
        </p:nvSpPr>
        <p:spPr bwMode="auto">
          <a:xfrm>
            <a:off x="1524001" y="1989138"/>
            <a:ext cx="900113" cy="16891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Then don’t forget to untick your case</a:t>
            </a:r>
          </a:p>
        </p:txBody>
      </p:sp>
    </p:spTree>
    <p:extLst>
      <p:ext uri="{BB962C8B-B14F-4D97-AF65-F5344CB8AC3E}">
        <p14:creationId xmlns:p14="http://schemas.microsoft.com/office/powerpoint/2010/main" val="2302567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13333" r="229" b="4781"/>
          <a:stretch/>
        </p:blipFill>
        <p:spPr bwMode="auto">
          <a:xfrm>
            <a:off x="36946" y="0"/>
            <a:ext cx="121550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3205516" y="2537179"/>
            <a:ext cx="2519362" cy="57626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613887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b="4965"/>
          <a:stretch/>
        </p:blipFill>
        <p:spPr bwMode="auto">
          <a:xfrm>
            <a:off x="361244" y="203200"/>
            <a:ext cx="11830756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ular Callout 1"/>
          <p:cNvSpPr>
            <a:spLocks noChangeArrowheads="1"/>
          </p:cNvSpPr>
          <p:nvPr/>
        </p:nvSpPr>
        <p:spPr bwMode="auto">
          <a:xfrm>
            <a:off x="3287714" y="1125539"/>
            <a:ext cx="1944687" cy="71913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If there are no selection boxes open in the index click first on ‘sync contents’ </a:t>
            </a:r>
          </a:p>
        </p:txBody>
      </p:sp>
    </p:spTree>
    <p:extLst>
      <p:ext uri="{BB962C8B-B14F-4D97-AF65-F5344CB8AC3E}">
        <p14:creationId xmlns:p14="http://schemas.microsoft.com/office/powerpoint/2010/main" val="2046089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7801"/>
          <a:stretch/>
        </p:blipFill>
        <p:spPr bwMode="auto">
          <a:xfrm>
            <a:off x="112888" y="144167"/>
            <a:ext cx="11670669" cy="66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725" name="Straight Arrow Connector 6"/>
          <p:cNvCxnSpPr>
            <a:cxnSpLocks noChangeShapeType="1"/>
          </p:cNvCxnSpPr>
          <p:nvPr/>
        </p:nvCxnSpPr>
        <p:spPr bwMode="auto">
          <a:xfrm flipH="1" flipV="1">
            <a:off x="5015707" y="1585441"/>
            <a:ext cx="360362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Arrow Connector 3"/>
          <p:cNvCxnSpPr>
            <a:cxnSpLocks noChangeShapeType="1"/>
          </p:cNvCxnSpPr>
          <p:nvPr/>
        </p:nvCxnSpPr>
        <p:spPr bwMode="auto">
          <a:xfrm>
            <a:off x="2424114" y="1989139"/>
            <a:ext cx="287337" cy="2873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524001" y="2133600"/>
            <a:ext cx="900113" cy="8636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Selection boxes will then appear </a:t>
            </a: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4440239" y="549275"/>
            <a:ext cx="1150937" cy="4318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Click on Print/Export </a:t>
            </a:r>
          </a:p>
        </p:txBody>
      </p:sp>
    </p:spTree>
    <p:extLst>
      <p:ext uri="{BB962C8B-B14F-4D97-AF65-F5344CB8AC3E}">
        <p14:creationId xmlns:p14="http://schemas.microsoft.com/office/powerpoint/2010/main" val="19476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" t="10245" r="14"/>
          <a:stretch/>
        </p:blipFill>
        <p:spPr>
          <a:xfrm>
            <a:off x="327378" y="419767"/>
            <a:ext cx="11164711" cy="56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16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4964"/>
          <a:stretch/>
        </p:blipFill>
        <p:spPr bwMode="auto">
          <a:xfrm>
            <a:off x="135465" y="0"/>
            <a:ext cx="11748131" cy="664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749" name="Straight Arrow Connector 4"/>
          <p:cNvCxnSpPr>
            <a:cxnSpLocks noChangeShapeType="1"/>
          </p:cNvCxnSpPr>
          <p:nvPr/>
        </p:nvCxnSpPr>
        <p:spPr bwMode="auto">
          <a:xfrm flipH="1">
            <a:off x="7896226" y="2060576"/>
            <a:ext cx="360363" cy="2889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0" name="Rectangle 1"/>
          <p:cNvSpPr>
            <a:spLocks noChangeArrowheads="1"/>
          </p:cNvSpPr>
          <p:nvPr/>
        </p:nvSpPr>
        <p:spPr bwMode="auto">
          <a:xfrm>
            <a:off x="8472488" y="1916114"/>
            <a:ext cx="1871662" cy="2808287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If this message is there before you have selected your item it means something else is still selected. Unselect previous items by clicking on </a:t>
            </a:r>
            <a:r>
              <a:rPr lang="en-US" altLang="en-US" sz="1400" u="sng">
                <a:solidFill>
                  <a:schemeClr val="bg1"/>
                </a:solidFill>
              </a:rPr>
              <a:t>here</a:t>
            </a:r>
            <a:r>
              <a:rPr lang="en-US" altLang="en-US" sz="1400">
                <a:solidFill>
                  <a:schemeClr val="bg1"/>
                </a:solidFill>
              </a:rPr>
              <a:t>, and then select anew </a:t>
            </a:r>
          </a:p>
        </p:txBody>
      </p:sp>
    </p:spTree>
    <p:extLst>
      <p:ext uri="{BB962C8B-B14F-4D97-AF65-F5344CB8AC3E}">
        <p14:creationId xmlns:p14="http://schemas.microsoft.com/office/powerpoint/2010/main" val="974199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4680"/>
          <a:stretch/>
        </p:blipFill>
        <p:spPr bwMode="auto">
          <a:xfrm>
            <a:off x="237066" y="217116"/>
            <a:ext cx="11954933" cy="653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773" name="Straight Arrow Connector 4"/>
          <p:cNvCxnSpPr>
            <a:cxnSpLocks noChangeShapeType="1"/>
          </p:cNvCxnSpPr>
          <p:nvPr/>
        </p:nvCxnSpPr>
        <p:spPr bwMode="auto">
          <a:xfrm flipH="1">
            <a:off x="6672263" y="2060575"/>
            <a:ext cx="57626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4" name="Straight Arrow Connector 2"/>
          <p:cNvCxnSpPr>
            <a:cxnSpLocks noChangeShapeType="1"/>
          </p:cNvCxnSpPr>
          <p:nvPr/>
        </p:nvCxnSpPr>
        <p:spPr bwMode="auto">
          <a:xfrm>
            <a:off x="2495550" y="2060575"/>
            <a:ext cx="287338" cy="2159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3113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b="5106"/>
          <a:stretch/>
        </p:blipFill>
        <p:spPr bwMode="auto">
          <a:xfrm>
            <a:off x="259643" y="87266"/>
            <a:ext cx="12036859" cy="67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797" name="Straight Arrow Connector 4"/>
          <p:cNvCxnSpPr>
            <a:cxnSpLocks noChangeShapeType="1"/>
          </p:cNvCxnSpPr>
          <p:nvPr/>
        </p:nvCxnSpPr>
        <p:spPr bwMode="auto">
          <a:xfrm flipH="1" flipV="1">
            <a:off x="3573011" y="3655151"/>
            <a:ext cx="358775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ctangle 1"/>
          <p:cNvSpPr>
            <a:spLocks noChangeArrowheads="1"/>
          </p:cNvSpPr>
          <p:nvPr/>
        </p:nvSpPr>
        <p:spPr bwMode="auto">
          <a:xfrm>
            <a:off x="3851052" y="4076734"/>
            <a:ext cx="2815545" cy="70147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Continue and File and Save/Print your case</a:t>
            </a:r>
          </a:p>
        </p:txBody>
      </p:sp>
    </p:spTree>
    <p:extLst>
      <p:ext uri="{BB962C8B-B14F-4D97-AF65-F5344CB8AC3E}">
        <p14:creationId xmlns:p14="http://schemas.microsoft.com/office/powerpoint/2010/main" val="283896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ZA" altLang="en-US"/>
              <a:t>DOWNLOADING from JUTASTAT ONLINE</a:t>
            </a:r>
            <a:endParaRPr lang="en-GB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2276476"/>
            <a:ext cx="7847012" cy="3819525"/>
          </a:xfrm>
        </p:spPr>
        <p:txBody>
          <a:bodyPr/>
          <a:lstStyle/>
          <a:p>
            <a:pPr eaLnBrk="1" hangingPunct="1"/>
            <a:r>
              <a:rPr lang="en-ZA" altLang="en-US" dirty="0"/>
              <a:t>Sync Contents</a:t>
            </a:r>
          </a:p>
          <a:p>
            <a:pPr eaLnBrk="1" hangingPunct="1"/>
            <a:r>
              <a:rPr lang="en-ZA" altLang="en-US" dirty="0"/>
              <a:t>Print/Export</a:t>
            </a:r>
          </a:p>
          <a:p>
            <a:pPr eaLnBrk="1" hangingPunct="1"/>
            <a:r>
              <a:rPr lang="en-ZA" altLang="en-US" dirty="0"/>
              <a:t>(select item) and Export Options</a:t>
            </a:r>
          </a:p>
          <a:p>
            <a:pPr eaLnBrk="1" hangingPunct="1"/>
            <a:r>
              <a:rPr lang="en-ZA" altLang="en-US" dirty="0"/>
              <a:t>Continue</a:t>
            </a:r>
          </a:p>
          <a:p>
            <a:pPr eaLnBrk="1" hangingPunct="1"/>
            <a:r>
              <a:rPr lang="en-ZA" altLang="en-US" dirty="0"/>
              <a:t>File and Save/Print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2280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E-mailing cases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/>
              <a:t>The e-mail envelope does work, but you are e-mailing the link to the relevant case, not the actual case. </a:t>
            </a:r>
          </a:p>
          <a:p>
            <a:pPr marL="0" indent="0">
              <a:buNone/>
            </a:pPr>
            <a:r>
              <a:rPr lang="en-US" altLang="en-US"/>
              <a:t>As our access to Jutastat databases is ‘On-campus only’ this link will not work off campus.</a:t>
            </a:r>
          </a:p>
        </p:txBody>
      </p:sp>
    </p:spTree>
    <p:extLst>
      <p:ext uri="{BB962C8B-B14F-4D97-AF65-F5344CB8AC3E}">
        <p14:creationId xmlns:p14="http://schemas.microsoft.com/office/powerpoint/2010/main" val="3943976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071664" y="1869282"/>
            <a:ext cx="10515600" cy="4351338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b="5390"/>
          <a:stretch/>
        </p:blipFill>
        <p:spPr bwMode="auto">
          <a:xfrm>
            <a:off x="97277" y="0"/>
            <a:ext cx="12094723" cy="705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7248526" y="3429001"/>
            <a:ext cx="2663825" cy="1800225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Advanced Search is the default mode, if that is the mode you used last, but there are other options</a:t>
            </a: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711451" y="1221582"/>
            <a:ext cx="2051050" cy="1295400"/>
          </a:xfrm>
          <a:prstGeom prst="rect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cxnSp>
        <p:nvCxnSpPr>
          <p:cNvPr id="36871" name="Straight Arrow Connector 6"/>
          <p:cNvCxnSpPr>
            <a:cxnSpLocks noChangeShapeType="1"/>
          </p:cNvCxnSpPr>
          <p:nvPr/>
        </p:nvCxnSpPr>
        <p:spPr bwMode="auto">
          <a:xfrm flipH="1">
            <a:off x="2711451" y="2565400"/>
            <a:ext cx="360363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45192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23" t="14413" r="-12723" b="5516"/>
          <a:stretch/>
        </p:blipFill>
        <p:spPr bwMode="auto">
          <a:xfrm>
            <a:off x="-654072" y="365125"/>
            <a:ext cx="13500143" cy="593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Rectangle 1"/>
          <p:cNvSpPr>
            <a:spLocks noChangeArrowheads="1"/>
          </p:cNvSpPr>
          <p:nvPr/>
        </p:nvSpPr>
        <p:spPr bwMode="auto">
          <a:xfrm>
            <a:off x="3988341" y="1825524"/>
            <a:ext cx="3260186" cy="595414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7895" name="Rectangle 2"/>
          <p:cNvSpPr>
            <a:spLocks noChangeArrowheads="1"/>
          </p:cNvSpPr>
          <p:nvPr/>
        </p:nvSpPr>
        <p:spPr bwMode="auto">
          <a:xfrm>
            <a:off x="4177776" y="2555774"/>
            <a:ext cx="3836448" cy="438994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31990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4822"/>
          <a:stretch/>
        </p:blipFill>
        <p:spPr bwMode="auto">
          <a:xfrm>
            <a:off x="235531" y="365125"/>
            <a:ext cx="12431893" cy="692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4214949" y="1766856"/>
            <a:ext cx="3248297" cy="2873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cxnSp>
        <p:nvCxnSpPr>
          <p:cNvPr id="38918" name="Straight Arrow Connector 3"/>
          <p:cNvCxnSpPr>
            <a:cxnSpLocks noChangeShapeType="1"/>
          </p:cNvCxnSpPr>
          <p:nvPr/>
        </p:nvCxnSpPr>
        <p:spPr bwMode="auto">
          <a:xfrm>
            <a:off x="3575050" y="5229226"/>
            <a:ext cx="217488" cy="360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37088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3192" r="425" b="4822"/>
          <a:stretch/>
        </p:blipFill>
        <p:spPr bwMode="auto">
          <a:xfrm>
            <a:off x="485422" y="260269"/>
            <a:ext cx="11706578" cy="627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941" name="Straight Arrow Connector 4"/>
          <p:cNvCxnSpPr>
            <a:cxnSpLocks noChangeShapeType="1"/>
          </p:cNvCxnSpPr>
          <p:nvPr/>
        </p:nvCxnSpPr>
        <p:spPr bwMode="auto">
          <a:xfrm>
            <a:off x="3287713" y="3716338"/>
            <a:ext cx="647700" cy="360362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9258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5390"/>
          <a:stretch/>
        </p:blipFill>
        <p:spPr bwMode="auto">
          <a:xfrm>
            <a:off x="406400" y="222114"/>
            <a:ext cx="11785600" cy="644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70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" t="10512" r="288"/>
          <a:stretch/>
        </p:blipFill>
        <p:spPr>
          <a:xfrm>
            <a:off x="749417" y="541867"/>
            <a:ext cx="11093338" cy="6203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4235" y="3316941"/>
            <a:ext cx="277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Three ways to search for legal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62964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4680"/>
          <a:stretch/>
        </p:blipFill>
        <p:spPr bwMode="auto">
          <a:xfrm>
            <a:off x="383822" y="215900"/>
            <a:ext cx="11808178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989" name="Straight Arrow Connector 2"/>
          <p:cNvCxnSpPr>
            <a:cxnSpLocks noChangeShapeType="1"/>
          </p:cNvCxnSpPr>
          <p:nvPr/>
        </p:nvCxnSpPr>
        <p:spPr bwMode="auto">
          <a:xfrm flipH="1">
            <a:off x="6311901" y="4868863"/>
            <a:ext cx="5762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8140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4680"/>
          <a:stretch/>
        </p:blipFill>
        <p:spPr bwMode="auto">
          <a:xfrm>
            <a:off x="77821" y="70218"/>
            <a:ext cx="12114179" cy="67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Rectangle 1"/>
          <p:cNvSpPr>
            <a:spLocks noChangeArrowheads="1"/>
          </p:cNvSpPr>
          <p:nvPr/>
        </p:nvSpPr>
        <p:spPr bwMode="auto">
          <a:xfrm>
            <a:off x="5087939" y="2852739"/>
            <a:ext cx="1944687" cy="2376487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This case was clearly an important one because there are dozens of citations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Scrolling down ……</a:t>
            </a:r>
          </a:p>
        </p:txBody>
      </p:sp>
    </p:spTree>
    <p:extLst>
      <p:ext uri="{BB962C8B-B14F-4D97-AF65-F5344CB8AC3E}">
        <p14:creationId xmlns:p14="http://schemas.microsoft.com/office/powerpoint/2010/main" val="2832676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4964"/>
          <a:stretch/>
        </p:blipFill>
        <p:spPr bwMode="auto">
          <a:xfrm>
            <a:off x="77821" y="39497"/>
            <a:ext cx="12114179" cy="681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15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6" b="5106"/>
          <a:stretch/>
        </p:blipFill>
        <p:spPr bwMode="auto">
          <a:xfrm>
            <a:off x="838200" y="258983"/>
            <a:ext cx="12239017" cy="696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Rectangle 1"/>
          <p:cNvSpPr>
            <a:spLocks noChangeArrowheads="1"/>
          </p:cNvSpPr>
          <p:nvPr/>
        </p:nvSpPr>
        <p:spPr bwMode="auto">
          <a:xfrm>
            <a:off x="1524001" y="1916113"/>
            <a:ext cx="1908175" cy="43926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5062" name="Left Arrow 2"/>
          <p:cNvSpPr>
            <a:spLocks noChangeArrowheads="1"/>
          </p:cNvSpPr>
          <p:nvPr/>
        </p:nvSpPr>
        <p:spPr bwMode="auto">
          <a:xfrm>
            <a:off x="3432175" y="2133600"/>
            <a:ext cx="6840538" cy="64770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Access to a lot of useful materials and functionality via the index </a:t>
            </a:r>
          </a:p>
        </p:txBody>
      </p:sp>
    </p:spTree>
    <p:extLst>
      <p:ext uri="{BB962C8B-B14F-4D97-AF65-F5344CB8AC3E}">
        <p14:creationId xmlns:p14="http://schemas.microsoft.com/office/powerpoint/2010/main" val="1931768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5107"/>
          <a:stretch/>
        </p:blipFill>
        <p:spPr bwMode="auto">
          <a:xfrm>
            <a:off x="838200" y="437865"/>
            <a:ext cx="9766558" cy="642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1524001" y="2020711"/>
            <a:ext cx="1140177" cy="428978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cxnSp>
        <p:nvCxnSpPr>
          <p:cNvPr id="47110" name="Straight Arrow Connector 3"/>
          <p:cNvCxnSpPr>
            <a:cxnSpLocks noChangeShapeType="1"/>
          </p:cNvCxnSpPr>
          <p:nvPr/>
        </p:nvCxnSpPr>
        <p:spPr bwMode="auto">
          <a:xfrm>
            <a:off x="1524000" y="4508500"/>
            <a:ext cx="39528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67629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1" t="13763" r="-1611" b="4831"/>
          <a:stretch/>
        </p:blipFill>
        <p:spPr bwMode="auto">
          <a:xfrm>
            <a:off x="486384" y="365125"/>
            <a:ext cx="11705616" cy="633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8133" name="Straight Arrow Connector 2"/>
          <p:cNvCxnSpPr>
            <a:cxnSpLocks noChangeShapeType="1"/>
          </p:cNvCxnSpPr>
          <p:nvPr/>
        </p:nvCxnSpPr>
        <p:spPr bwMode="auto">
          <a:xfrm>
            <a:off x="1774826" y="5373688"/>
            <a:ext cx="5048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3809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8" b="4892"/>
          <a:stretch/>
        </p:blipFill>
        <p:spPr bwMode="auto">
          <a:xfrm>
            <a:off x="0" y="0"/>
            <a:ext cx="12334672" cy="656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Up Arrow 1"/>
          <p:cNvSpPr>
            <a:spLocks noChangeArrowheads="1"/>
          </p:cNvSpPr>
          <p:nvPr/>
        </p:nvSpPr>
        <p:spPr bwMode="auto">
          <a:xfrm>
            <a:off x="7535864" y="2704289"/>
            <a:ext cx="2016125" cy="2956737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Link to the full case in which the concept was defined</a:t>
            </a:r>
          </a:p>
        </p:txBody>
      </p:sp>
    </p:spTree>
    <p:extLst>
      <p:ext uri="{BB962C8B-B14F-4D97-AF65-F5344CB8AC3E}">
        <p14:creationId xmlns:p14="http://schemas.microsoft.com/office/powerpoint/2010/main" val="903337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209800" y="101601"/>
            <a:ext cx="5830888" cy="2233613"/>
          </a:xfrm>
        </p:spPr>
        <p:txBody>
          <a:bodyPr/>
          <a:lstStyle/>
          <a:p>
            <a:r>
              <a:rPr lang="en-US" altLang="en-US"/>
              <a:t>Most recent acquisition via Jutastat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524000" y="2636838"/>
            <a:ext cx="8604250" cy="3960812"/>
          </a:xfrm>
        </p:spPr>
        <p:txBody>
          <a:bodyPr/>
          <a:lstStyle/>
          <a:p>
            <a:pPr marL="0" indent="0">
              <a:buNone/>
            </a:pPr>
            <a:r>
              <a:rPr lang="en-US" altLang="en-US"/>
              <a:t> </a:t>
            </a:r>
          </a:p>
          <a:p>
            <a:pPr marL="0" indent="0" algn="ctr">
              <a:buNone/>
            </a:pPr>
            <a:r>
              <a:rPr lang="en-US" altLang="en-US" sz="4800"/>
              <a:t>Commentary </a:t>
            </a:r>
          </a:p>
          <a:p>
            <a:pPr marL="0" indent="0" algn="ctr">
              <a:buNone/>
            </a:pPr>
            <a:r>
              <a:rPr lang="en-US" altLang="en-US" sz="4800"/>
              <a:t>on the </a:t>
            </a:r>
          </a:p>
          <a:p>
            <a:pPr marL="0" indent="0" algn="ctr">
              <a:buNone/>
            </a:pPr>
            <a:r>
              <a:rPr lang="en-US" altLang="en-US" sz="4800"/>
              <a:t>Consumer Protection Act</a:t>
            </a:r>
          </a:p>
          <a:p>
            <a:pPr marL="0" indent="0" algn="ctr">
              <a:buNone/>
            </a:pPr>
            <a:r>
              <a:rPr lang="en-US" alt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613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0" t="13154" r="-2690" b="5531"/>
          <a:stretch/>
        </p:blipFill>
        <p:spPr bwMode="auto">
          <a:xfrm>
            <a:off x="701081" y="365125"/>
            <a:ext cx="12178340" cy="688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1340763" y="1690688"/>
            <a:ext cx="1906587" cy="360362"/>
          </a:xfrm>
          <a:prstGeom prst="rect">
            <a:avLst/>
          </a:prstGeom>
          <a:noFill/>
          <a:ln w="28575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29228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13651" r="-128" b="4580"/>
          <a:stretch/>
        </p:blipFill>
        <p:spPr bwMode="auto">
          <a:xfrm>
            <a:off x="414372" y="365125"/>
            <a:ext cx="11609016" cy="62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Rectangle 1"/>
          <p:cNvSpPr>
            <a:spLocks noChangeArrowheads="1"/>
          </p:cNvSpPr>
          <p:nvPr/>
        </p:nvSpPr>
        <p:spPr bwMode="auto">
          <a:xfrm>
            <a:off x="838200" y="1578719"/>
            <a:ext cx="1908175" cy="5070475"/>
          </a:xfrm>
          <a:prstGeom prst="rect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3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16" t="26185" r="17920" b="14330"/>
          <a:stretch/>
        </p:blipFill>
        <p:spPr>
          <a:xfrm>
            <a:off x="319252" y="428978"/>
            <a:ext cx="10332944" cy="58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2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5422" y="2980267"/>
            <a:ext cx="8048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800" b="1" dirty="0" smtClean="0"/>
              <a:t>THANK YOU</a:t>
            </a:r>
            <a:endParaRPr lang="en-ZA" sz="8800" b="1" dirty="0"/>
          </a:p>
        </p:txBody>
      </p:sp>
    </p:spTree>
    <p:extLst>
      <p:ext uri="{BB962C8B-B14F-4D97-AF65-F5344CB8AC3E}">
        <p14:creationId xmlns:p14="http://schemas.microsoft.com/office/powerpoint/2010/main" val="303573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993" t="25178" r="16815" b="13727"/>
          <a:stretch/>
        </p:blipFill>
        <p:spPr>
          <a:xfrm>
            <a:off x="1095023" y="236216"/>
            <a:ext cx="9527822" cy="62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70" t="24972" r="17074" b="13875"/>
          <a:stretch/>
        </p:blipFill>
        <p:spPr>
          <a:xfrm>
            <a:off x="316089" y="262780"/>
            <a:ext cx="11056660" cy="6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4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69" t="28114" r="16736" b="13438"/>
          <a:stretch/>
        </p:blipFill>
        <p:spPr>
          <a:xfrm>
            <a:off x="451555" y="329118"/>
            <a:ext cx="11417329" cy="62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4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82" t="28497" r="17251" b="15875"/>
          <a:stretch/>
        </p:blipFill>
        <p:spPr>
          <a:xfrm>
            <a:off x="733298" y="233824"/>
            <a:ext cx="11751012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3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236</Words>
  <Application>Microsoft Office PowerPoint</Application>
  <PresentationFormat>Widescreen</PresentationFormat>
  <Paragraphs>32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DOWNLOADING from JUTASTAT ONLINE</vt:lpstr>
      <vt:lpstr>E-mailing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recent acquisition via Jutastat</vt:lpstr>
      <vt:lpstr>PowerPoint Presentation</vt:lpstr>
      <vt:lpstr>PowerPoint Presentation</vt:lpstr>
      <vt:lpstr>PowerPoint Presentation</vt:lpstr>
    </vt:vector>
  </TitlesOfParts>
  <Company>Nelson Mandela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Nyaningwe, Sithenjisiwe (Mrs) (2nd Avenue Campus)</dc:creator>
  <cp:lastModifiedBy>Nyaningwe, Sithenjisiwe (Mrs) (2nd Avenue Campus)</cp:lastModifiedBy>
  <cp:revision>25</cp:revision>
  <dcterms:created xsi:type="dcterms:W3CDTF">2019-02-11T13:02:54Z</dcterms:created>
  <dcterms:modified xsi:type="dcterms:W3CDTF">2019-02-21T08:00:12Z</dcterms:modified>
</cp:coreProperties>
</file>