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9" r:id="rId2"/>
  </p:sldMasterIdLst>
  <p:notesMasterIdLst>
    <p:notesMasterId r:id="rId35"/>
  </p:notesMasterIdLst>
  <p:sldIdLst>
    <p:sldId id="257" r:id="rId3"/>
    <p:sldId id="321" r:id="rId4"/>
    <p:sldId id="318" r:id="rId5"/>
    <p:sldId id="319" r:id="rId6"/>
    <p:sldId id="320" r:id="rId7"/>
    <p:sldId id="357" r:id="rId8"/>
    <p:sldId id="336" r:id="rId9"/>
    <p:sldId id="296" r:id="rId10"/>
    <p:sldId id="297" r:id="rId11"/>
    <p:sldId id="350" r:id="rId12"/>
    <p:sldId id="340" r:id="rId13"/>
    <p:sldId id="301" r:id="rId14"/>
    <p:sldId id="338" r:id="rId15"/>
    <p:sldId id="337" r:id="rId16"/>
    <p:sldId id="341" r:id="rId17"/>
    <p:sldId id="303" r:id="rId18"/>
    <p:sldId id="306" r:id="rId19"/>
    <p:sldId id="352" r:id="rId20"/>
    <p:sldId id="326" r:id="rId21"/>
    <p:sldId id="308" r:id="rId22"/>
    <p:sldId id="358" r:id="rId23"/>
    <p:sldId id="349" r:id="rId24"/>
    <p:sldId id="342" r:id="rId25"/>
    <p:sldId id="343" r:id="rId26"/>
    <p:sldId id="327" r:id="rId27"/>
    <p:sldId id="329" r:id="rId28"/>
    <p:sldId id="311" r:id="rId29"/>
    <p:sldId id="360" r:id="rId30"/>
    <p:sldId id="324" r:id="rId31"/>
    <p:sldId id="359" r:id="rId32"/>
    <p:sldId id="317" r:id="rId33"/>
    <p:sldId id="35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0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5782F-A056-479F-A5F5-775144E7332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19864-5C59-444D-BA48-71D7A4F3DE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349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18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94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355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67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190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523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403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>
              <a:defRPr sz="5400" b="1" baseline="0">
                <a:latin typeface="Tempus Sans ITC" panose="04020404030D070202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253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743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789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3551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542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6093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1684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47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4624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2274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8713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478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680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474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438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22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243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151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57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4114-3732-4790-BC22-383B88101C71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7E5409-945D-4E59-A512-608DF9F1A0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009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7CFB-0CF1-4B8C-B59D-94A2BAB8091C}" type="datetimeFigureOut">
              <a:rPr lang="en-ZA" smtClean="0"/>
              <a:t>2019/02/11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F09D-D86D-4356-86E1-C369A865247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627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youtube.com/channel/UCTtBPgDumiITeQ-pEQTwrA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NelsonMandelaUni.Library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twitter.com/MandelaLibrar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0"/>
            <a:ext cx="12192000" cy="8124825"/>
          </a:xfrm>
          <a:prstGeom prst="rect">
            <a:avLst/>
          </a:prstGeom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44450">
            <a:bevelT w="63500"/>
          </a:sp3d>
        </p:spPr>
      </p:pic>
      <p:sp>
        <p:nvSpPr>
          <p:cNvPr id="3" name="TextBox 2"/>
          <p:cNvSpPr txBox="1"/>
          <p:nvPr/>
        </p:nvSpPr>
        <p:spPr>
          <a:xfrm>
            <a:off x="3298004" y="1170304"/>
            <a:ext cx="4864472" cy="53245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2"/>
                </a:solidFill>
                <a:latin typeface="Calisto MT" panose="02040603050505030304" pitchFamily="18" charset="0"/>
              </a:rPr>
              <a:t>Library starter </a:t>
            </a:r>
          </a:p>
          <a:p>
            <a:pPr algn="ctr"/>
            <a:r>
              <a:rPr lang="en-US" sz="8000" b="1" dirty="0" smtClean="0">
                <a:solidFill>
                  <a:schemeClr val="accent2"/>
                </a:solidFill>
                <a:latin typeface="Calisto MT" panose="02040603050505030304" pitchFamily="18" charset="0"/>
              </a:rPr>
              <a:t>kit</a:t>
            </a:r>
          </a:p>
          <a:p>
            <a:pPr algn="ctr"/>
            <a:endParaRPr lang="en-US" sz="8000" b="1" dirty="0" smtClean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Compiled by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Thenji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 Nyaningwe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59164"/>
              </p:ext>
            </p:extLst>
          </p:nvPr>
        </p:nvGraphicFramePr>
        <p:xfrm>
          <a:off x="0" y="1280162"/>
          <a:ext cx="12192000" cy="3487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6226271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043870875"/>
                    </a:ext>
                  </a:extLst>
                </a:gridCol>
              </a:tblGrid>
              <a:tr h="88351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itka Subheading" panose="02000505000000020004" pitchFamily="2" charset="0"/>
                        </a:rPr>
                        <a:t>Items</a:t>
                      </a:r>
                      <a:endParaRPr lang="en-ZA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itka Subheading" panose="02000505000000020004" pitchFamily="2" charset="0"/>
                        </a:rPr>
                        <a:t>Charges</a:t>
                      </a:r>
                      <a:endParaRPr lang="en-ZA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itka Subheading" panose="02000505000000020004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61754"/>
                  </a:ext>
                </a:extLst>
              </a:tr>
              <a:tr h="8679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Books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R1.00 per item per day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38987"/>
                  </a:ext>
                </a:extLst>
              </a:tr>
              <a:tr h="8679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Hourly loans</a:t>
                      </a:r>
                      <a:r>
                        <a:rPr lang="en-US" sz="2800" baseline="0" dirty="0" smtClean="0"/>
                        <a:t> (Short Loans)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R2.00 per</a:t>
                      </a:r>
                      <a:r>
                        <a:rPr lang="en-US" sz="2800" baseline="0" dirty="0" smtClean="0"/>
                        <a:t> item per hour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047000"/>
                  </a:ext>
                </a:extLst>
              </a:tr>
              <a:tr h="86798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3-day loans (Study</a:t>
                      </a:r>
                      <a:r>
                        <a:rPr lang="en-US" sz="2800" baseline="0" dirty="0" smtClean="0"/>
                        <a:t> Collection)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R3.00 per item per</a:t>
                      </a:r>
                      <a:r>
                        <a:rPr lang="en-US" sz="2800" baseline="0" dirty="0" smtClean="0"/>
                        <a:t> day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916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46850" y="0"/>
            <a:ext cx="1084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Overdue book charges</a:t>
            </a:r>
            <a:endParaRPr lang="en-ZA" sz="54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3" descr="Un petit peu de physique-chimie: Bibliographie pour l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12" y="3766038"/>
            <a:ext cx="3401453" cy="34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4" name="Picture 3" descr="Library Opening Hours | kilkenn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140"/>
            <a:ext cx="12210576" cy="459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9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8" r="27848"/>
          <a:stretch>
            <a:fillRect/>
          </a:stretch>
        </p:blipFill>
        <p:spPr>
          <a:xfrm>
            <a:off x="9010921" y="3643018"/>
            <a:ext cx="2957919" cy="2914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4962836" y="-58566"/>
            <a:ext cx="62950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accent2"/>
                </a:solidFill>
                <a:latin typeface="Segoe Print" panose="02000600000000000000" pitchFamily="2" charset="0"/>
              </a:rPr>
              <a:t>Facilities</a:t>
            </a:r>
          </a:p>
        </p:txBody>
      </p:sp>
      <p:pic>
        <p:nvPicPr>
          <p:cNvPr id="3" name="Picture 2" descr="Laser printin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85" y="978056"/>
            <a:ext cx="2619563" cy="343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04133" y="3608106"/>
            <a:ext cx="5377862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empus Sans ITC" panose="04020404030D07020202" pitchFamily="82" charset="0"/>
              </a:rPr>
              <a:t>		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Special 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Print" panose="02000600000000000000" pitchFamily="2" charset="0"/>
              </a:rPr>
              <a:t>needs </a:t>
            </a:r>
            <a:endParaRPr lang="en-US" sz="4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egoe Print" panose="02000600000000000000" pitchFamily="2" charset="0"/>
            </a:endParaRPr>
          </a:p>
          <a:p>
            <a:endParaRPr lang="en-US" b="1" dirty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4 </a:t>
            </a:r>
            <a:r>
              <a:rPr lang="en-US" sz="2000" b="1" dirty="0">
                <a:solidFill>
                  <a:schemeClr val="accent2"/>
                </a:solidFill>
                <a:latin typeface="Segoe Print" panose="02000600000000000000" pitchFamily="2" charset="0"/>
              </a:rPr>
              <a:t>dedicated (wheelchair friendly) workstations </a:t>
            </a:r>
            <a:endParaRPr lang="en-US" sz="2000" b="1" dirty="0" smtClean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Magnifier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Zoom Text </a:t>
            </a:r>
            <a:r>
              <a:rPr lang="en-US" sz="2000" b="1" dirty="0">
                <a:solidFill>
                  <a:schemeClr val="accent2"/>
                </a:solidFill>
                <a:latin typeface="Segoe Print" panose="02000600000000000000" pitchFamily="2" charset="0"/>
              </a:rPr>
              <a:t>software </a:t>
            </a:r>
            <a:endParaRPr lang="en-US" sz="2000" b="1" dirty="0" smtClean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Special </a:t>
            </a:r>
            <a:r>
              <a:rPr lang="en-US" sz="2000" b="1" dirty="0">
                <a:solidFill>
                  <a:schemeClr val="accent2"/>
                </a:solidFill>
                <a:latin typeface="Segoe Print" panose="02000600000000000000" pitchFamily="2" charset="0"/>
              </a:rPr>
              <a:t>keyboards with large </a:t>
            </a:r>
            <a:r>
              <a:rPr lang="en-US" sz="20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icons, </a:t>
            </a:r>
            <a:r>
              <a:rPr lang="en-US" sz="2000" b="1" dirty="0">
                <a:solidFill>
                  <a:schemeClr val="accent2"/>
                </a:solidFill>
                <a:latin typeface="Segoe Print" panose="02000600000000000000" pitchFamily="2" charset="0"/>
              </a:rPr>
              <a:t>a dedicated </a:t>
            </a:r>
            <a:r>
              <a:rPr lang="en-US" sz="20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scanner and printer</a:t>
            </a:r>
            <a:endParaRPr lang="en-US" sz="20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6" y="3688285"/>
            <a:ext cx="698579" cy="69857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81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6093583" y="4445904"/>
            <a:ext cx="2682357" cy="1948596"/>
          </a:xfrm>
          <a:prstGeom prst="wedgeEllipseCallout">
            <a:avLst>
              <a:gd name="adj1" fmla="val 65985"/>
              <a:gd name="adj2" fmla="val -21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Computer Work Stations issued </a:t>
            </a:r>
            <a:r>
              <a:rPr lang="en-US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1 hour </a:t>
            </a:r>
            <a:r>
              <a:rPr lang="en-US" sz="2000" b="1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at a time on first floor</a:t>
            </a:r>
            <a:endParaRPr lang="en-US" sz="2000" b="1" dirty="0">
              <a:solidFill>
                <a:schemeClr val="accent2"/>
              </a:solidFill>
              <a:latin typeface="Sitka Subheading" panose="02000505000000020004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787763" y="708039"/>
            <a:ext cx="3404237" cy="1784475"/>
          </a:xfrm>
          <a:prstGeom prst="wedgeEllipseCallout">
            <a:avLst>
              <a:gd name="adj1" fmla="val -62250"/>
              <a:gd name="adj2" fmla="val 342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Copiers/printers on ground floor and first floor. Operate on same system as labs</a:t>
            </a:r>
            <a:endParaRPr lang="en-US" sz="2000" b="1" dirty="0">
              <a:solidFill>
                <a:schemeClr val="accent2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9" y="59507"/>
            <a:ext cx="2437831" cy="3233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Placeholder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 b="7699"/>
          <a:stretch>
            <a:fillRect/>
          </a:stretch>
        </p:blipFill>
        <p:spPr>
          <a:xfrm rot="20933253">
            <a:off x="2964420" y="1975987"/>
            <a:ext cx="2459385" cy="1596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2025236" y="15480"/>
            <a:ext cx="3108184" cy="1925152"/>
          </a:xfrm>
          <a:prstGeom prst="wedgeEllipseCallout">
            <a:avLst>
              <a:gd name="adj1" fmla="val -64450"/>
              <a:gd name="adj2" fmla="val -29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Use Self-check unit to check out books. Available at South Campus library only</a:t>
            </a:r>
            <a:endParaRPr lang="en-Z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745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5" name="Picture 4" descr="¿Qué es la psicoterapia &lt;strong&gt;online&lt;/strong&gt;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55" y="283523"/>
            <a:ext cx="7064090" cy="5087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437" y="3800916"/>
            <a:ext cx="12098215" cy="1569660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anose="020B0606020202030204" pitchFamily="34" charset="0"/>
              </a:rPr>
              <a:t>PRESENCE</a:t>
            </a:r>
            <a:endParaRPr lang="en-ZA" sz="96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1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" y="3760385"/>
            <a:ext cx="6583461" cy="133944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03" y="4140430"/>
            <a:ext cx="5511196" cy="263221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78837" y="373654"/>
            <a:ext cx="50770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chemeClr val="accent2"/>
                </a:solidFill>
                <a:latin typeface="Segoe Print" panose="02000600000000000000" pitchFamily="2" charset="0"/>
              </a:rPr>
              <a:t>Social media</a:t>
            </a:r>
            <a:endParaRPr lang="en-ZA" sz="60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18991" y="5437586"/>
            <a:ext cx="4133505" cy="914700"/>
          </a:xfrm>
          <a:prstGeom prst="wedgeRoundRectCallout">
            <a:avLst>
              <a:gd name="adj1" fmla="val 66896"/>
              <a:gd name="adj2" fmla="val -95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Twitter</a:t>
            </a:r>
          </a:p>
          <a:p>
            <a:pPr algn="ctr"/>
            <a:r>
              <a:rPr lang="en-ZA" u="sng" dirty="0">
                <a:hlinkClick r:id="rId4"/>
              </a:rPr>
              <a:t>https://twitter.com/MandelaLibrary</a:t>
            </a:r>
            <a:r>
              <a:rPr lang="en-ZA" dirty="0"/>
              <a:t> 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empus Sans ITC" panose="04020404030D07020202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93" y="1861620"/>
            <a:ext cx="5684815" cy="216930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Rounded Rectangular Callout 12"/>
          <p:cNvSpPr/>
          <p:nvPr/>
        </p:nvSpPr>
        <p:spPr>
          <a:xfrm>
            <a:off x="6111299" y="188809"/>
            <a:ext cx="6014809" cy="1389318"/>
          </a:xfrm>
          <a:prstGeom prst="wedgeRoundRectCallout">
            <a:avLst>
              <a:gd name="adj1" fmla="val 2226"/>
              <a:gd name="adj2" fmla="val 703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empus Sans ITC" panose="04020404030D07020202" pitchFamily="82" charset="0"/>
            </a:endParaRPr>
          </a:p>
          <a:p>
            <a:pPr algn="ctr"/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Facebook</a:t>
            </a:r>
          </a:p>
          <a:p>
            <a:r>
              <a:rPr lang="en-ZA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</a:t>
            </a:r>
            <a:r>
              <a:rPr lang="en-ZA" u="sng" dirty="0">
                <a:solidFill>
                  <a:srgbClr val="1F497D"/>
                </a:solidFill>
                <a:ea typeface="Calibri" panose="020F0502020204030204" pitchFamily="34" charset="0"/>
                <a:hlinkClick r:id="rId6"/>
              </a:rPr>
              <a:t>://www.facebook.com/NelsonMandelaUni.Library</a:t>
            </a:r>
            <a:r>
              <a:rPr lang="en-ZA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endParaRPr lang="en-ZA" dirty="0">
              <a:ea typeface="Calibri" panose="020F0502020204030204" pitchFamily="34" charset="0"/>
            </a:endParaRPr>
          </a:p>
          <a:p>
            <a:r>
              <a:rPr lang="en-ZA" sz="2000" dirty="0">
                <a:solidFill>
                  <a:srgbClr val="1F497D"/>
                </a:solidFill>
                <a:ea typeface="Calibri" panose="020F0502020204030204" pitchFamily="34" charset="0"/>
              </a:rPr>
              <a:t> </a:t>
            </a:r>
            <a:endParaRPr lang="en-ZA" sz="2000" dirty="0">
              <a:ea typeface="Calibri" panose="020F0502020204030204" pitchFamily="34" charset="0"/>
            </a:endParaRPr>
          </a:p>
          <a:p>
            <a:pPr algn="ctr"/>
            <a:endParaRPr lang="en-US" sz="2800" dirty="0" smtClean="0">
              <a:latin typeface="Tempus Sans ITC" panose="04020404030D07020202" pitchFamily="8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0392" y="1862564"/>
            <a:ext cx="6583461" cy="1418494"/>
          </a:xfrm>
          <a:prstGeom prst="wedgeRoundRectCallout">
            <a:avLst>
              <a:gd name="adj1" fmla="val 420"/>
              <a:gd name="adj2" fmla="val 82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Youtube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ZA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</a:t>
            </a:r>
            <a:r>
              <a:rPr lang="en-ZA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://www.youtube.com/channel/UCTtBPgDumiITeQ-pEQTwrAg</a:t>
            </a:r>
            <a:r>
              <a:rPr lang="en-ZA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Z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ʼelyaaígíí:Web-browser-openclipart.svg - Wikiibíídiiy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88" y="365759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244" y="2542290"/>
            <a:ext cx="6963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Segoe Print" panose="02000600000000000000" pitchFamily="2" charset="0"/>
              </a:rPr>
              <a:t>L</a:t>
            </a:r>
            <a:r>
              <a:rPr lang="en-US" sz="6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ibrary webpage</a:t>
            </a:r>
            <a:endParaRPr lang="en-ZA" sz="60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06751"/>
            <a:ext cx="6232088" cy="1257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2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Library webpage:</a:t>
            </a:r>
            <a:endParaRPr lang="en-US" sz="5400" b="1" dirty="0">
              <a:solidFill>
                <a:schemeClr val="accent2"/>
              </a:solidFill>
              <a:latin typeface="Segoe Print" panose="02000600000000000000" pitchFamily="2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1739" y="115028"/>
            <a:ext cx="6801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http://library.mandela.ac.za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6" y="945222"/>
            <a:ext cx="10527323" cy="59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353" y="2396577"/>
            <a:ext cx="10316308" cy="44286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ular Callout 12"/>
          <p:cNvSpPr/>
          <p:nvPr/>
        </p:nvSpPr>
        <p:spPr>
          <a:xfrm>
            <a:off x="6041739" y="1493903"/>
            <a:ext cx="2142308" cy="587828"/>
          </a:xfrm>
          <a:prstGeom prst="wedgeRectCallout">
            <a:avLst>
              <a:gd name="adj1" fmla="val -59248"/>
              <a:gd name="adj2" fmla="val 98056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Quick links</a:t>
            </a:r>
            <a:endParaRPr lang="en-ZA" sz="2000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584771" y="1710642"/>
            <a:ext cx="2265861" cy="533400"/>
          </a:xfrm>
          <a:prstGeom prst="wedgeRectCallout">
            <a:avLst>
              <a:gd name="adj1" fmla="val -72640"/>
              <a:gd name="adj2" fmla="val 16071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Click on menu</a:t>
            </a:r>
            <a:endParaRPr lang="en-ZA" sz="2000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04" y="2311544"/>
            <a:ext cx="2273430" cy="44196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268697" y="3059253"/>
            <a:ext cx="5026386" cy="1272288"/>
          </a:xfrm>
          <a:prstGeom prst="wedgeRoundRectCallout">
            <a:avLst>
              <a:gd name="adj1" fmla="val -68137"/>
              <a:gd name="adj2" fmla="val 3793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Additional information like contact details, general information, services etc. are also found in the drop down menu</a:t>
            </a:r>
            <a:endParaRPr lang="en-ZA" sz="2000" dirty="0">
              <a:solidFill>
                <a:schemeClr val="accent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353" y="2295161"/>
            <a:ext cx="2287498" cy="441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19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249" y="7020"/>
            <a:ext cx="9185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sz="54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Library webpage includes</a:t>
            </a:r>
            <a:endParaRPr lang="en-ZA" sz="54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65418">
            <a:off x="6123090" y="886863"/>
            <a:ext cx="5652809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Links to 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Information Resources: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Classic Catalogue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Online Databases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Library on </a:t>
            </a:r>
            <a:r>
              <a:rPr lang="en-US" sz="3200" dirty="0" err="1" smtClean="0">
                <a:solidFill>
                  <a:schemeClr val="accent2"/>
                </a:solidFill>
                <a:latin typeface="Sitka Subheading" panose="02000505000000020004" pitchFamily="2" charset="0"/>
              </a:rPr>
              <a:t>i</a:t>
            </a: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-learn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Google Scholar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err="1" smtClean="0">
                <a:solidFill>
                  <a:schemeClr val="accent2"/>
                </a:solidFill>
                <a:latin typeface="Sitka Subheading" panose="02000505000000020004" pitchFamily="2" charset="0"/>
              </a:rPr>
              <a:t>FindPlus</a:t>
            </a:r>
            <a:endParaRPr lang="en-US" sz="3200" dirty="0" smtClean="0">
              <a:solidFill>
                <a:schemeClr val="accent2"/>
              </a:solidFill>
              <a:latin typeface="Sitka Subheading" panose="02000505000000020004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Old Exam Papers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Mobile Library Catalogue, etc</a:t>
            </a:r>
            <a:r>
              <a:rPr lang="en-US" sz="28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empus Sans ITC" panose="04020404030D070202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328051">
            <a:off x="283907" y="1823160"/>
            <a:ext cx="5841268" cy="3877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Menu: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Library Hours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Library training sessions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Information </a:t>
            </a:r>
            <a:r>
              <a:rPr lang="en-US" sz="3200" dirty="0">
                <a:solidFill>
                  <a:schemeClr val="accent2"/>
                </a:solidFill>
                <a:latin typeface="Sitka Subheading" panose="02000505000000020004" pitchFamily="2" charset="0"/>
              </a:rPr>
              <a:t>Commons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Sitka Subheading" panose="02000505000000020004" pitchFamily="2" charset="0"/>
              </a:rPr>
              <a:t>E-forms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Sitka Subheading" panose="02000505000000020004" pitchFamily="2" charset="0"/>
              </a:rPr>
              <a:t>Photocopying and Printing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/>
                </a:solidFill>
                <a:latin typeface="Sitka Subheading" panose="02000505000000020004" pitchFamily="2" charset="0"/>
              </a:rPr>
              <a:t>Inter-Branch </a:t>
            </a:r>
            <a:r>
              <a:rPr lang="en-US" sz="3200" dirty="0" smtClean="0">
                <a:solidFill>
                  <a:schemeClr val="accent2"/>
                </a:solidFill>
                <a:latin typeface="Sitka Subheading" panose="02000505000000020004" pitchFamily="2" charset="0"/>
              </a:rPr>
              <a:t>Loans, etc.</a:t>
            </a:r>
            <a:endParaRPr lang="en-US" sz="3200" dirty="0">
              <a:solidFill>
                <a:schemeClr val="accent2"/>
              </a:solidFill>
              <a:latin typeface="Sitka Subheading" panose="02000505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3474"/>
            <a:ext cx="12508523" cy="1257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2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Finding library guides on library webpage </a:t>
            </a:r>
            <a:endParaRPr lang="en-US" b="1" dirty="0">
              <a:solidFill>
                <a:schemeClr val="accent2"/>
              </a:solidFill>
              <a:latin typeface="Segoe Print" panose="02000600000000000000" pitchFamily="2" charset="0"/>
              <a:ea typeface="+mn-ea"/>
              <a:cs typeface="Nirmala UI Semilight" panose="020B0402040204020203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9" y="904269"/>
            <a:ext cx="10600236" cy="595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13" y="4500531"/>
            <a:ext cx="3018165" cy="234486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1645918" y="4707109"/>
            <a:ext cx="656492" cy="137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446626" y="6292592"/>
            <a:ext cx="1055077" cy="211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ular Callout 1"/>
          <p:cNvSpPr/>
          <p:nvPr/>
        </p:nvSpPr>
        <p:spPr>
          <a:xfrm>
            <a:off x="3546128" y="5396561"/>
            <a:ext cx="3235569" cy="1319161"/>
          </a:xfrm>
          <a:prstGeom prst="wedgeRectCallout">
            <a:avLst>
              <a:gd name="adj1" fmla="val -82573"/>
              <a:gd name="adj2" fmla="val 2442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Provides information about services available at all LIS campuses</a:t>
            </a:r>
            <a:endParaRPr lang="en-ZA" sz="20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258747">
            <a:off x="4610516" y="1345995"/>
            <a:ext cx="1943093" cy="954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Classic Catalogue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07051">
            <a:off x="2679965" y="3340813"/>
            <a:ext cx="377609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Online Databases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20771917">
            <a:off x="3581973" y="4346211"/>
            <a:ext cx="7009781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Segoe Print" panose="02000600000000000000" pitchFamily="2" charset="0"/>
                <a:cs typeface="Segoe UI Semilight" panose="020B0402040204020203" pitchFamily="34" charset="0"/>
              </a:rPr>
              <a:t>Location of Information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Segoe Print" panose="02000600000000000000" pitchFamily="2" charset="0"/>
                <a:cs typeface="Segoe UI Semilight" panose="020B0402040204020203" pitchFamily="34" charset="0"/>
              </a:rPr>
              <a:t>resources</a:t>
            </a:r>
            <a:endParaRPr lang="en-Z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015"/>
            <a:ext cx="9144000" cy="88005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egoe Print" panose="02000600000000000000" pitchFamily="2" charset="0"/>
                <a:ea typeface="SimSun" panose="02010600030101010101" pitchFamily="2" charset="-122"/>
              </a:rPr>
              <a:t>Contents of Starter Kit</a:t>
            </a:r>
            <a:endParaRPr lang="en-ZA" b="1" dirty="0">
              <a:solidFill>
                <a:schemeClr val="accent2"/>
              </a:solidFill>
              <a:latin typeface="Segoe Print" panose="020006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553"/>
            <a:ext cx="12192000" cy="458587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Library </a:t>
            </a:r>
            <a:r>
              <a:rPr lang="en-US" sz="3600" dirty="0" smtClean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Training sessions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Library membership: borrowing, registration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  </a:t>
            </a:r>
            <a:r>
              <a:rPr lang="en-US" sz="3600" dirty="0" smtClean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Facilities: Wi-Fi, photocopiers, computers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  </a:t>
            </a:r>
            <a:r>
              <a:rPr lang="en-US" sz="3600" dirty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Online presence: S</a:t>
            </a:r>
            <a:r>
              <a:rPr lang="en-US" sz="3600" dirty="0" smtClean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ocial media, webpage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  </a:t>
            </a:r>
            <a:r>
              <a:rPr lang="en-US" sz="3600" dirty="0" smtClean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Information resources: Classic Catalogue</a:t>
            </a:r>
            <a:r>
              <a:rPr lang="en-US" sz="3600" dirty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,</a:t>
            </a:r>
            <a:r>
              <a:rPr lang="en-US" sz="3600" dirty="0" smtClean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accent5"/>
                </a:solidFill>
                <a:latin typeface="Segoe Print" panose="02000600000000000000" pitchFamily="2" charset="0"/>
                <a:ea typeface="SimSun" panose="02010600030101010101" pitchFamily="2" charset="-122"/>
                <a:cs typeface="Segoe UI" panose="020B0502040204020203" pitchFamily="34" charset="0"/>
              </a:rPr>
              <a:t>    Online databases:</a:t>
            </a:r>
            <a:r>
              <a:rPr lang="en-ZA" sz="3600" dirty="0">
                <a:solidFill>
                  <a:schemeClr val="accent5"/>
                </a:solidFill>
                <a:latin typeface="Segoe Print" panose="02000600000000000000" pitchFamily="2" charset="0"/>
              </a:rPr>
              <a:t>Sabinet </a:t>
            </a:r>
            <a:r>
              <a:rPr lang="en-ZA" sz="36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Legal, LexisNexis Butterworth, Jutastat- </a:t>
            </a:r>
            <a:r>
              <a:rPr lang="en-ZA" sz="3600" dirty="0">
                <a:solidFill>
                  <a:schemeClr val="accent5"/>
                </a:solidFill>
                <a:latin typeface="Segoe Print" panose="02000600000000000000" pitchFamily="2" charset="0"/>
              </a:rPr>
              <a:t>Juta’s Electronic </a:t>
            </a:r>
            <a:r>
              <a:rPr lang="en-ZA" sz="3600" dirty="0" smtClean="0">
                <a:solidFill>
                  <a:schemeClr val="accent5"/>
                </a:solidFill>
                <a:latin typeface="Segoe Print" panose="02000600000000000000" pitchFamily="2" charset="0"/>
              </a:rPr>
              <a:t>Law journals and other international databases</a:t>
            </a:r>
            <a:endParaRPr lang="en-ZA" sz="44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-180244" y="124656"/>
            <a:ext cx="11277600" cy="1358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Information resources: starter kit</a:t>
            </a:r>
            <a:endParaRPr lang="en-US" sz="48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99099" y="4975348"/>
            <a:ext cx="6263170" cy="1502680"/>
          </a:xfrm>
          <a:prstGeom prst="wedgeRoundRectCallout">
            <a:avLst>
              <a:gd name="adj1" fmla="val 28243"/>
              <a:gd name="adj2" fmla="val -9934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algn="ctr"/>
            <a:r>
              <a:rPr lang="en-ZA" altLang="en-US" sz="2400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You can search multiple Library resources (books, journal articles) all at once with a “Google-like” search</a:t>
            </a:r>
            <a:endParaRPr lang="en-ZA" altLang="en-US" sz="2400" dirty="0">
              <a:solidFill>
                <a:schemeClr val="accent1">
                  <a:lumMod val="50000"/>
                </a:schemeClr>
              </a:solidFill>
              <a:latin typeface="Sitka Subheading" panose="02000505000000020004" pitchFamily="2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9" y="962966"/>
            <a:ext cx="10495732" cy="589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905834" y="2522205"/>
            <a:ext cx="3332960" cy="5136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ounded Rectangular Callout 18"/>
          <p:cNvSpPr/>
          <p:nvPr/>
        </p:nvSpPr>
        <p:spPr>
          <a:xfrm>
            <a:off x="4103077" y="1052406"/>
            <a:ext cx="4456414" cy="1200861"/>
          </a:xfrm>
          <a:prstGeom prst="wedgeRoundRectCallout">
            <a:avLst>
              <a:gd name="adj1" fmla="val 49289"/>
              <a:gd name="adj2" fmla="val 767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/>
            <a:endParaRPr lang="en-ZA" altLang="en-US" sz="2400" dirty="0" smtClean="0">
              <a:solidFill>
                <a:schemeClr val="accent1">
                  <a:lumMod val="50000"/>
                </a:schemeClr>
              </a:solidFill>
              <a:latin typeface="Sitka Subheading" panose="02000505000000020004" pitchFamily="2" charset="0"/>
            </a:endParaRPr>
          </a:p>
          <a:p>
            <a:pPr marL="109537"/>
            <a:r>
              <a:rPr lang="en-ZA" altLang="en-US" sz="2000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Search for  </a:t>
            </a:r>
            <a:r>
              <a:rPr lang="en-ZA" altLang="en-US" sz="2000" dirty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books, articles and class notes placed </a:t>
            </a:r>
            <a:r>
              <a:rPr lang="en-ZA" altLang="en-US" sz="2000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on</a:t>
            </a:r>
            <a:r>
              <a:rPr lang="en-ZA" altLang="en-US" sz="2000" dirty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 </a:t>
            </a:r>
            <a:r>
              <a:rPr lang="en-ZA" altLang="en-US" sz="2000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Short Loan/Study Collection and the open shelves in the Classic Catalogue</a:t>
            </a:r>
          </a:p>
          <a:p>
            <a:pPr marL="109537"/>
            <a:endParaRPr lang="en-ZA" altLang="en-US" sz="2000" dirty="0" smtClean="0">
              <a:solidFill>
                <a:schemeClr val="accent1">
                  <a:lumMod val="50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05834" y="3124869"/>
            <a:ext cx="3360477" cy="4988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ular Callout 4"/>
          <p:cNvSpPr/>
          <p:nvPr/>
        </p:nvSpPr>
        <p:spPr>
          <a:xfrm>
            <a:off x="4312356" y="2966652"/>
            <a:ext cx="3194755" cy="846667"/>
          </a:xfrm>
          <a:prstGeom prst="wedgeRoundRectCallout">
            <a:avLst>
              <a:gd name="adj1" fmla="val 61146"/>
              <a:gd name="adj2" fmla="val -16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accent2">
                    <a:lumMod val="75000"/>
                  </a:schemeClr>
                </a:solidFill>
                <a:latin typeface="Sitka Text" panose="02000505000000020004" pitchFamily="2" charset="0"/>
              </a:rPr>
              <a:t>Find access to  online legal databases here </a:t>
            </a:r>
            <a:endParaRPr lang="en-ZA" sz="2000" dirty="0">
              <a:solidFill>
                <a:schemeClr val="accent2">
                  <a:lumMod val="75000"/>
                </a:schemeClr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023" y="203200"/>
            <a:ext cx="1027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400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Online law databases:</a:t>
            </a:r>
            <a:endParaRPr lang="en-ZA" sz="5400" dirty="0">
              <a:solidFill>
                <a:schemeClr val="accent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670" y="2011680"/>
            <a:ext cx="10936998" cy="28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4400" dirty="0" smtClean="0"/>
              <a:t> Sabinet Legal (</a:t>
            </a:r>
            <a:r>
              <a:rPr lang="en-ZA" sz="4400" dirty="0" err="1" smtClean="0"/>
              <a:t>netlaw</a:t>
            </a:r>
            <a:r>
              <a:rPr lang="en-ZA" sz="4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4400" dirty="0"/>
              <a:t> </a:t>
            </a:r>
            <a:r>
              <a:rPr lang="en-ZA" sz="4400" dirty="0" smtClean="0"/>
              <a:t>LexisNexis </a:t>
            </a:r>
            <a:r>
              <a:rPr lang="en-ZA" sz="4400" dirty="0" err="1" smtClean="0"/>
              <a:t>Butterworths</a:t>
            </a:r>
            <a:endParaRPr lang="en-ZA" sz="4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4400" dirty="0"/>
              <a:t> </a:t>
            </a:r>
            <a:r>
              <a:rPr lang="en-ZA" sz="4400" dirty="0" smtClean="0"/>
              <a:t>Jutastat: Juta’s Online journals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4400" dirty="0"/>
              <a:t> O</a:t>
            </a:r>
            <a:r>
              <a:rPr lang="en-ZA" sz="4400" dirty="0" smtClean="0"/>
              <a:t>ther Online Law databases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413125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3" name="Picture 2" descr="LAPICERO MÁG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25" y="279662"/>
            <a:ext cx="8011675" cy="6578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7823" y="1074509"/>
            <a:ext cx="4914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What is a</a:t>
            </a:r>
            <a:endParaRPr lang="en-US" sz="6000" b="1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Short loan/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Segoe Print" panose="02000600000000000000" pitchFamily="2" charset="0"/>
              </a:rPr>
              <a:t>s</a:t>
            </a:r>
            <a:r>
              <a:rPr lang="en-US" sz="6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tudy collection 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Book?</a:t>
            </a:r>
          </a:p>
        </p:txBody>
      </p:sp>
      <p:sp>
        <p:nvSpPr>
          <p:cNvPr id="5" name="Oval 4"/>
          <p:cNvSpPr/>
          <p:nvPr/>
        </p:nvSpPr>
        <p:spPr>
          <a:xfrm>
            <a:off x="4495148" y="2897946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5049971" y="2912013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5685585" y="2897946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6331683" y="2897946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6995889" y="2897946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7660668" y="2897946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8123727" y="2897946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8665383" y="2897946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9249070" y="2897946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9992040" y="2912013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10566259" y="2897946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11061140" y="2883879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Oval 17"/>
          <p:cNvSpPr/>
          <p:nvPr/>
        </p:nvSpPr>
        <p:spPr>
          <a:xfrm>
            <a:off x="11532362" y="2897946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11910306" y="2912013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/>
          <p:cNvSpPr/>
          <p:nvPr/>
        </p:nvSpPr>
        <p:spPr>
          <a:xfrm>
            <a:off x="4611754" y="6142238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5343944" y="6128171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5775373" y="6128171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6329052" y="6128171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Oval 23"/>
          <p:cNvSpPr/>
          <p:nvPr/>
        </p:nvSpPr>
        <p:spPr>
          <a:xfrm>
            <a:off x="6882731" y="6128171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7319472" y="6142239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Oval 25"/>
          <p:cNvSpPr/>
          <p:nvPr/>
        </p:nvSpPr>
        <p:spPr>
          <a:xfrm>
            <a:off x="7724546" y="6128171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Oval 26"/>
          <p:cNvSpPr/>
          <p:nvPr/>
        </p:nvSpPr>
        <p:spPr>
          <a:xfrm>
            <a:off x="8123727" y="6142239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Oval 27"/>
          <p:cNvSpPr/>
          <p:nvPr/>
        </p:nvSpPr>
        <p:spPr>
          <a:xfrm>
            <a:off x="8483091" y="6128171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Oval 28"/>
          <p:cNvSpPr/>
          <p:nvPr/>
        </p:nvSpPr>
        <p:spPr>
          <a:xfrm>
            <a:off x="8792079" y="6142238"/>
            <a:ext cx="135903" cy="2672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Oval 29"/>
          <p:cNvSpPr/>
          <p:nvPr/>
        </p:nvSpPr>
        <p:spPr>
          <a:xfrm>
            <a:off x="9036770" y="6156308"/>
            <a:ext cx="196477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Oval 30"/>
          <p:cNvSpPr/>
          <p:nvPr/>
        </p:nvSpPr>
        <p:spPr>
          <a:xfrm>
            <a:off x="9304637" y="6149273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Oval 31"/>
          <p:cNvSpPr/>
          <p:nvPr/>
        </p:nvSpPr>
        <p:spPr>
          <a:xfrm>
            <a:off x="9702074" y="6156308"/>
            <a:ext cx="233875" cy="25321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/>
          <p:cNvSpPr/>
          <p:nvPr/>
        </p:nvSpPr>
        <p:spPr>
          <a:xfrm>
            <a:off x="10315725" y="6128172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Oval 33"/>
          <p:cNvSpPr/>
          <p:nvPr/>
        </p:nvSpPr>
        <p:spPr>
          <a:xfrm>
            <a:off x="11057743" y="6128171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Oval 34"/>
          <p:cNvSpPr/>
          <p:nvPr/>
        </p:nvSpPr>
        <p:spPr>
          <a:xfrm>
            <a:off x="11611422" y="6149273"/>
            <a:ext cx="233875" cy="2532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02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99592" y="-94492"/>
            <a:ext cx="8925761" cy="113773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5000" b="1" dirty="0" smtClean="0">
                <a:solidFill>
                  <a:schemeClr val="accent2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SHORT LOANS collection</a:t>
            </a:r>
            <a:endParaRPr lang="en-ZA" sz="5000" b="1" dirty="0">
              <a:solidFill>
                <a:schemeClr val="accent2"/>
              </a:solidFill>
              <a:latin typeface="Segoe Print" panose="02000600000000000000" pitchFamily="2" charset="0"/>
              <a:cs typeface="Nirmala UI Semilight" panose="020B0402040204020203" pitchFamily="34" charset="0"/>
            </a:endParaRPr>
          </a:p>
        </p:txBody>
      </p:sp>
      <p:pic>
        <p:nvPicPr>
          <p:cNvPr id="3" name="Picture 6" descr="Orientation 2009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16356"/>
          <a:stretch>
            <a:fillRect/>
          </a:stretch>
        </p:blipFill>
        <p:spPr>
          <a:xfrm rot="21252134">
            <a:off x="345250" y="1565071"/>
            <a:ext cx="5962129" cy="4116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474412" y="5217108"/>
            <a:ext cx="3467100" cy="1510563"/>
          </a:xfrm>
          <a:prstGeom prst="wedgeRectCallout">
            <a:avLst>
              <a:gd name="adj1" fmla="val -22218"/>
              <a:gd name="adj2" fmla="val -98653"/>
            </a:avLst>
          </a:prstGeom>
          <a:solidFill>
            <a:schemeClr val="accent4">
              <a:lumMod val="20000"/>
              <a:lumOff val="80000"/>
            </a:schemeClr>
          </a:solidFill>
          <a:ln w="12700" cap="sq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en-ZA" sz="2400" dirty="0" smtClean="0">
                <a:solidFill>
                  <a:schemeClr val="accent2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Enclosed section behind the Circulation Desk on the Ground </a:t>
            </a:r>
            <a:r>
              <a:rPr lang="en-ZA" sz="2400" dirty="0">
                <a:solidFill>
                  <a:schemeClr val="accent2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Floor</a:t>
            </a:r>
            <a:endParaRPr lang="en-GB" sz="2400" dirty="0">
              <a:solidFill>
                <a:schemeClr val="accent2"/>
              </a:solidFill>
              <a:latin typeface="Segoe Print" panose="02000600000000000000" pitchFamily="2" charset="0"/>
              <a:cs typeface="Nirmala UI Semilight" panose="020B0402040204020203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16551" y="808651"/>
            <a:ext cx="6008061" cy="5394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xtLst/>
        </p:spPr>
        <p:txBody>
          <a:bodyPr/>
          <a:lstStyle/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en-US" sz="3000" dirty="0" smtClean="0">
              <a:solidFill>
                <a:srgbClr val="404040"/>
              </a:solidFill>
              <a:latin typeface="Tempus Sans ITC" panose="04020404030D07020202" pitchFamily="82" charset="0"/>
            </a:endParaRP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Books, articles or class notes placed on short loans by the lecturer</a:t>
            </a: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Identified by</a:t>
            </a:r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red dot</a:t>
            </a:r>
            <a:r>
              <a:rPr lang="en-US" sz="2800" b="1" dirty="0" smtClean="0">
                <a:solidFill>
                  <a:srgbClr val="404040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on spine </a:t>
            </a: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You need: </a:t>
            </a:r>
            <a:endParaRPr lang="en-US" sz="2800" b="1" dirty="0">
              <a:solidFill>
                <a:schemeClr val="accent2"/>
              </a:solidFill>
              <a:latin typeface="Sitka Subheading" panose="02000505000000020004" pitchFamily="2" charset="0"/>
              <a:cs typeface="Nirmala UI Semilight" panose="020B0402040204020203" pitchFamily="34" charset="0"/>
            </a:endParaRPr>
          </a:p>
          <a:p>
            <a:pPr lvl="2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5"/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Student card</a:t>
            </a:r>
          </a:p>
          <a:p>
            <a:pPr lvl="2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5"/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Shelf no. of the item, </a:t>
            </a:r>
            <a:r>
              <a:rPr lang="en-US" sz="2400" b="1" dirty="0" smtClean="0">
                <a:solidFill>
                  <a:schemeClr val="accent5"/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located in Classic Catalogue</a:t>
            </a:r>
            <a:endParaRPr lang="en-US" sz="2400" b="1" dirty="0">
              <a:solidFill>
                <a:schemeClr val="accent5"/>
              </a:solidFill>
              <a:latin typeface="Sitka Subheading" panose="02000505000000020004" pitchFamily="2" charset="0"/>
              <a:cs typeface="Nirmala UI Semilight" panose="020B0402040204020203" pitchFamily="34" charset="0"/>
            </a:endParaRP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Items can be used for </a:t>
            </a:r>
            <a:r>
              <a:rPr lang="en-US" sz="2800" b="1" dirty="0">
                <a:solidFill>
                  <a:srgbClr val="FF0000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1 hour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at a time</a:t>
            </a: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One renewal in person per item, provided another student has not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booked the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item </a:t>
            </a:r>
          </a:p>
          <a:p>
            <a:pPr marL="342900" indent="-342900">
              <a:lnSpc>
                <a:spcPts val="2380"/>
              </a:lnSpc>
              <a:spcBef>
                <a:spcPct val="20000"/>
              </a:spcBef>
              <a:buSzPct val="75000"/>
              <a:buBlip>
                <a:blip r:embed="rId3"/>
              </a:buBlip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rientation 2009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721">
            <a:off x="5342587" y="1991564"/>
            <a:ext cx="6313129" cy="4014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8105" y="110867"/>
            <a:ext cx="8602836" cy="1683657"/>
          </a:xfrm>
          <a:prstGeom prst="rect">
            <a:avLst/>
          </a:prstGeom>
          <a:noFill/>
          <a:ln>
            <a:noFill/>
          </a:ln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5400" b="1" dirty="0" smtClean="0">
                <a:solidFill>
                  <a:schemeClr val="accent2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STUDY COLLECTION</a:t>
            </a:r>
            <a:endParaRPr lang="en-US" sz="5400" b="1" dirty="0">
              <a:solidFill>
                <a:schemeClr val="accent2"/>
              </a:solidFill>
              <a:latin typeface="Segoe Print" panose="02000600000000000000" pitchFamily="2" charset="0"/>
              <a:cs typeface="Nirmala UI Semilight" panose="020B0402040204020203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859485" y="5162617"/>
            <a:ext cx="3977413" cy="1540638"/>
          </a:xfrm>
          <a:prstGeom prst="wedgeRectCallout">
            <a:avLst>
              <a:gd name="adj1" fmla="val 129083"/>
              <a:gd name="adj2" fmla="val -143194"/>
            </a:avLst>
          </a:prstGeom>
          <a:solidFill>
            <a:schemeClr val="accent4">
              <a:lumMod val="40000"/>
              <a:lumOff val="60000"/>
            </a:scheme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Study Collection is also </a:t>
            </a:r>
            <a:r>
              <a:rPr lang="en-ZA" altLang="en-US" dirty="0" smtClean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behind the </a:t>
            </a:r>
            <a:r>
              <a:rPr lang="en-ZA" altLang="en-US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Circulation Desk on </a:t>
            </a:r>
            <a:r>
              <a:rPr lang="en-ZA" altLang="en-US" dirty="0" smtClean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the Ground Floor</a:t>
            </a:r>
            <a:endParaRPr lang="en-GB" altLang="en-US" dirty="0">
              <a:solidFill>
                <a:schemeClr val="accent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2226" y="1003612"/>
            <a:ext cx="5515097" cy="39665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Copies of prescribed books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Identified by a</a:t>
            </a:r>
            <a:r>
              <a:rPr lang="en-US" altLang="en-US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 </a:t>
            </a:r>
            <a:r>
              <a:rPr lang="en-US" altLang="en-US" b="1" dirty="0" smtClean="0">
                <a:solidFill>
                  <a:srgbClr val="FFC000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yellow dot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on spine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May be borrowed for </a:t>
            </a:r>
            <a:r>
              <a:rPr lang="en-US" altLang="en-US" b="1" dirty="0" smtClean="0">
                <a:solidFill>
                  <a:srgbClr val="FFC000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3 days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No renewals or reservations for this collection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Study collection books are only issued out for 1 hour </a:t>
            </a:r>
            <a:r>
              <a:rPr lang="en-US" altLang="en-US" dirty="0" smtClean="0">
                <a:solidFill>
                  <a:srgbClr val="FFC000"/>
                </a:solidFill>
                <a:latin typeface="Sitka Subheading" panose="02000505000000020004" pitchFamily="2" charset="0"/>
                <a:cs typeface="Nirmala UI Semilight" panose="020B0402040204020203" pitchFamily="34" charset="0"/>
              </a:rPr>
              <a:t>during exams</a:t>
            </a:r>
          </a:p>
        </p:txBody>
      </p:sp>
    </p:spTree>
    <p:extLst>
      <p:ext uri="{BB962C8B-B14F-4D97-AF65-F5344CB8AC3E}">
        <p14:creationId xmlns:p14="http://schemas.microsoft.com/office/powerpoint/2010/main" val="4210766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99539"/>
            <a:ext cx="12192000" cy="193899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ZA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>Locating Short loan/</a:t>
            </a:r>
          </a:p>
          <a:p>
            <a:pPr algn="ctr"/>
            <a:r>
              <a:rPr lang="en-ZA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>Study collection books</a:t>
            </a:r>
            <a:endParaRPr lang="en-ZA" sz="6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8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549"/>
            <a:ext cx="6232088" cy="1257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2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Library webpage:</a:t>
            </a:r>
            <a:endParaRPr lang="en-US" sz="5400" b="1" dirty="0">
              <a:solidFill>
                <a:schemeClr val="accent2"/>
              </a:solidFill>
              <a:latin typeface="Segoe Print" panose="02000600000000000000" pitchFamily="2" charset="0"/>
              <a:ea typeface="+mn-ea"/>
              <a:cs typeface="Nirmala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7952" y="22549"/>
            <a:ext cx="6801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http://library.mandela.ac.za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4" y="962966"/>
            <a:ext cx="10495732" cy="589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866563" y="2552105"/>
            <a:ext cx="3396239" cy="4608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Left Arrow 7"/>
          <p:cNvSpPr/>
          <p:nvPr/>
        </p:nvSpPr>
        <p:spPr>
          <a:xfrm rot="10800000">
            <a:off x="6272022" y="2398860"/>
            <a:ext cx="1494427" cy="761332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06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284847" y="0"/>
            <a:ext cx="12618721" cy="1307238"/>
          </a:xfrm>
        </p:spPr>
        <p:txBody>
          <a:bodyPr>
            <a:noAutofit/>
          </a:bodyPr>
          <a:lstStyle/>
          <a:p>
            <a:r>
              <a:rPr lang="en-US" altLang="en-US" sz="48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Accessing Short Loans/</a:t>
            </a:r>
            <a:br>
              <a:rPr lang="en-US" altLang="en-US" sz="48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</a:br>
            <a:r>
              <a:rPr lang="en-US" altLang="en-US" sz="48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study collection material</a:t>
            </a:r>
            <a:endParaRPr lang="en-US" altLang="en-US" sz="48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272"/>
            <a:ext cx="12192000" cy="370658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840451" y="2809463"/>
            <a:ext cx="5090101" cy="936628"/>
          </a:xfrm>
          <a:prstGeom prst="wedgeRoundRectCallout">
            <a:avLst>
              <a:gd name="adj1" fmla="val -119480"/>
              <a:gd name="adj2" fmla="val -656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2000" dirty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You can either search by course code or by lecturer’s name</a:t>
            </a:r>
          </a:p>
        </p:txBody>
      </p:sp>
      <p:sp>
        <p:nvSpPr>
          <p:cNvPr id="8" name="Oval 7"/>
          <p:cNvSpPr/>
          <p:nvPr/>
        </p:nvSpPr>
        <p:spPr>
          <a:xfrm>
            <a:off x="451043" y="2194111"/>
            <a:ext cx="1878118" cy="8909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3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654" r="19420"/>
          <a:stretch/>
        </p:blipFill>
        <p:spPr>
          <a:xfrm>
            <a:off x="-2702298" y="941294"/>
            <a:ext cx="15154275" cy="8376957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8258" y="1801906"/>
            <a:ext cx="5468471" cy="797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7969624" y="2922494"/>
            <a:ext cx="3702423" cy="493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188258" y="89646"/>
            <a:ext cx="984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400" b="1" dirty="0">
                <a:solidFill>
                  <a:schemeClr val="accent2"/>
                </a:solidFill>
                <a:latin typeface="Segoe Print" panose="02000600000000000000" pitchFamily="2" charset="0"/>
              </a:rPr>
              <a:t>Example-Short Loan items</a:t>
            </a:r>
            <a:endParaRPr lang="en-ZA" sz="5400" dirty="0"/>
          </a:p>
        </p:txBody>
      </p:sp>
    </p:spTree>
    <p:extLst>
      <p:ext uri="{BB962C8B-B14F-4D97-AF65-F5344CB8AC3E}">
        <p14:creationId xmlns:p14="http://schemas.microsoft.com/office/powerpoint/2010/main" val="2074985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Books - Books - LibGuides at Volunteer State Community Colle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90267"/>
            <a:ext cx="11863754" cy="593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loud Callout 3"/>
          <p:cNvSpPr/>
          <p:nvPr/>
        </p:nvSpPr>
        <p:spPr>
          <a:xfrm>
            <a:off x="4211263" y="1184031"/>
            <a:ext cx="7171844" cy="3955367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Segoe Script" panose="030B0504020000000003" pitchFamily="66" charset="0"/>
              </a:rPr>
              <a:t>Locating a book on the shelf with the call number...</a:t>
            </a:r>
            <a:endParaRPr lang="en-ZA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7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014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613486" y="495649"/>
            <a:ext cx="5741530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Why is it important to attend the library training sessions?</a:t>
            </a:r>
            <a:endParaRPr lang="en-ZA" sz="45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9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2" y="872980"/>
            <a:ext cx="11221916" cy="59850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71140" y="1840523"/>
            <a:ext cx="4771292" cy="17467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91509" y="2836985"/>
            <a:ext cx="4079631" cy="7502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" y="2356338"/>
            <a:ext cx="1781908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313592" y="44252"/>
            <a:ext cx="1185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Library of Congress Classification System</a:t>
            </a:r>
            <a:endParaRPr lang="en-ZA" sz="4000" dirty="0">
              <a:solidFill>
                <a:schemeClr val="accent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2092" y="4042173"/>
            <a:ext cx="344658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ttend follow-up training sessions in the library to get a more detailed explanation of how to  find a book on the shelf</a:t>
            </a:r>
            <a:endParaRPr lang="en-ZA" dirty="0">
              <a:solidFill>
                <a:schemeClr val="accent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4694" y="2377438"/>
            <a:ext cx="4079631" cy="618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LB2395.C65 1991</a:t>
            </a:r>
            <a:r>
              <a:rPr lang="en-US" sz="3200" dirty="0" smtClean="0"/>
              <a:t>B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1177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3118" y="0"/>
            <a:ext cx="9559349" cy="11647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PLEASE Remember!</a:t>
            </a:r>
            <a:endParaRPr lang="en-US" sz="60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9025"/>
            <a:ext cx="121920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Register at the Library 24 hours after receipt of your student</a:t>
            </a:r>
          </a:p>
          <a:p>
            <a:r>
              <a:rPr lang="en-US" sz="2800" b="1" dirty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   card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Attend free Library training sessions to help you with your </a:t>
            </a:r>
          </a:p>
          <a:p>
            <a:r>
              <a:rPr lang="en-US" sz="2800" b="1" dirty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   assignments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Make use of </a:t>
            </a:r>
            <a:r>
              <a:rPr lang="en-US" sz="2800" b="1" smtClean="0">
                <a:solidFill>
                  <a:srgbClr val="0070C0"/>
                </a:solidFill>
                <a:latin typeface="Segoe Print" panose="02000600000000000000" pitchFamily="2" charset="0"/>
              </a:rPr>
              <a:t>the </a:t>
            </a:r>
            <a:r>
              <a:rPr lang="en-US" sz="2800" b="1" smtClean="0">
                <a:solidFill>
                  <a:srgbClr val="0070C0"/>
                </a:solidFill>
                <a:latin typeface="Segoe Print" panose="02000600000000000000" pitchFamily="2" charset="0"/>
              </a:rPr>
              <a:t> following information </a:t>
            </a: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resources on </a:t>
            </a:r>
            <a:r>
              <a:rPr lang="en-US" sz="2800" b="1" smtClean="0">
                <a:solidFill>
                  <a:srgbClr val="0070C0"/>
                </a:solidFill>
                <a:latin typeface="Segoe Print" panose="02000600000000000000" pitchFamily="2" charset="0"/>
              </a:rPr>
              <a:t>Library </a:t>
            </a:r>
            <a:r>
              <a:rPr lang="en-US" sz="2800" b="1" smtClean="0">
                <a:solidFill>
                  <a:srgbClr val="0070C0"/>
                </a:solidFill>
                <a:latin typeface="Segoe Print" panose="02000600000000000000" pitchFamily="2" charset="0"/>
              </a:rPr>
              <a:t>Page:</a:t>
            </a:r>
            <a:endParaRPr lang="en-US" sz="2800" b="1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    (Classic Catalogue, </a:t>
            </a:r>
            <a:r>
              <a:rPr lang="en-ZA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Sabinet Legal (</a:t>
            </a:r>
            <a:r>
              <a:rPr lang="en-ZA" sz="2800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netlaw</a:t>
            </a:r>
            <a:r>
              <a:rPr lang="en-ZA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), LexisNexis </a:t>
            </a:r>
            <a:r>
              <a:rPr lang="en-ZA" sz="2800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Butterworths</a:t>
            </a:r>
            <a:r>
              <a:rPr lang="en-ZA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Jutastat: Juta’s Online journals, </a:t>
            </a:r>
            <a:r>
              <a:rPr lang="en-ZA" sz="2800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FindPlus</a:t>
            </a:r>
            <a:r>
              <a:rPr lang="en-ZA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Library on </a:t>
            </a:r>
            <a:r>
              <a:rPr lang="en-ZA" sz="2800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i</a:t>
            </a:r>
            <a:r>
              <a:rPr lang="en-ZA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-learn and Faculty of Law Website</a:t>
            </a:r>
            <a:endParaRPr lang="en-US" sz="2800" b="1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Short Loan or study collection books can be located in the</a:t>
            </a:r>
          </a:p>
          <a:p>
            <a:r>
              <a:rPr lang="en-US" sz="2800" b="1" dirty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   Classic Catalogue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Library guides are available online on the library webpage</a:t>
            </a:r>
            <a:endParaRPr lang="en-US" sz="28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67" y="0"/>
            <a:ext cx="1682950" cy="18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8474"/>
            <a:ext cx="12192000" cy="695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 descr="Contact – Definitely Beautifu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70" y="-97887"/>
            <a:ext cx="9386259" cy="69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4" y="197272"/>
            <a:ext cx="11651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Segoe Print" panose="02000600000000000000" pitchFamily="2" charset="0"/>
              </a:rPr>
              <a:t>L</a:t>
            </a:r>
            <a:r>
              <a:rPr lang="en-US" sz="48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ibrary training </a:t>
            </a:r>
            <a:r>
              <a:rPr lang="en-US" sz="4800" b="1" dirty="0" err="1" smtClean="0">
                <a:solidFill>
                  <a:schemeClr val="accent2"/>
                </a:solidFill>
                <a:latin typeface="Segoe Print" panose="02000600000000000000" pitchFamily="2" charset="0"/>
              </a:rPr>
              <a:t>programme</a:t>
            </a:r>
            <a:r>
              <a:rPr lang="en-US" sz="48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 benefits</a:t>
            </a:r>
            <a:endParaRPr lang="en-ZA" sz="48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74" y="1400891"/>
            <a:ext cx="12016154" cy="4739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i="1" dirty="0" smtClean="0">
                <a:solidFill>
                  <a:srgbClr val="0070C0"/>
                </a:solidFill>
                <a:latin typeface="Sitka Subheading" panose="02000505000000020004" pitchFamily="2" charset="0"/>
              </a:rPr>
              <a:t> </a:t>
            </a: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Classroom scenario: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  <a:latin typeface="Sitka Subheading" panose="02000505000000020004" pitchFamily="2" charset="0"/>
              </a:rPr>
              <a:t>You need to find information for an assignment </a:t>
            </a:r>
          </a:p>
          <a:p>
            <a:pPr lvl="1"/>
            <a:endParaRPr lang="en-US" sz="3200" dirty="0" smtClean="0">
              <a:solidFill>
                <a:srgbClr val="0070C0"/>
              </a:solidFill>
              <a:latin typeface="Sitka Subheading" panose="0200050500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  <a:latin typeface="Sitka Subheading" panose="02000505000000020004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the articles may not be found in Wikipedia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the articles should be of an academic nature</a:t>
            </a:r>
          </a:p>
          <a:p>
            <a:pPr lvl="1"/>
            <a:endParaRPr lang="en-US" sz="2800" dirty="0">
              <a:latin typeface="Segoe Print" panose="02000600000000000000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Sitka Subheading" panose="02000505000000020004" pitchFamily="2" charset="0"/>
              </a:rPr>
              <a:t>        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Sitka Subheading" panose="02000505000000020004" pitchFamily="2" charset="0"/>
              </a:rPr>
              <a:t>WHERE DO I START??</a:t>
            </a:r>
            <a:endParaRPr lang="en-US" sz="3600" dirty="0">
              <a:solidFill>
                <a:srgbClr val="FF0000"/>
              </a:solidFill>
              <a:latin typeface="Tempus Sans ITC" panose="04020404030D07020202" pitchFamily="82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You will find all your answers at the library training 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                     sessions starting soon!</a:t>
            </a:r>
          </a:p>
          <a:p>
            <a:pPr lvl="1"/>
            <a:endParaRPr lang="en-US" sz="2600" dirty="0" smtClean="0">
              <a:latin typeface="Tempus Sans ITC" panose="04020404030D07020202" pitchFamily="8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10830" y="2525150"/>
            <a:ext cx="457200" cy="51581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Down Arrow 6"/>
          <p:cNvSpPr/>
          <p:nvPr/>
        </p:nvSpPr>
        <p:spPr>
          <a:xfrm>
            <a:off x="10462682" y="3692711"/>
            <a:ext cx="457200" cy="51581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 descr="Computer Problems | Flickr - Photo Shar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60" y="1858445"/>
            <a:ext cx="2516245" cy="167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herry hegstrom | ETMOOC Blog Hu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491" y="4365296"/>
            <a:ext cx="1815582" cy="156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8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722" y="-42203"/>
            <a:ext cx="115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Taking a leap to “information freedom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”</a:t>
            </a:r>
            <a:endParaRPr lang="en-ZA" sz="4800" b="1" dirty="0">
              <a:solidFill>
                <a:schemeClr val="accent1">
                  <a:lumMod val="50000"/>
                </a:schemeClr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914" y="1097280"/>
            <a:ext cx="11971535" cy="572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</a:rPr>
              <a:t>“</a:t>
            </a:r>
            <a:r>
              <a:rPr lang="en-US" sz="3200" dirty="0">
                <a:solidFill>
                  <a:schemeClr val="accent4"/>
                </a:solidFill>
              </a:rPr>
              <a:t>Education is the key to self-development and empowerment” 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― </a:t>
            </a:r>
            <a:r>
              <a:rPr lang="en-US" sz="2800" b="1" dirty="0">
                <a:solidFill>
                  <a:schemeClr val="accent4"/>
                </a:solidFill>
              </a:rPr>
              <a:t>Lailah </a:t>
            </a:r>
            <a:r>
              <a:rPr lang="en-US" sz="2800" b="1" dirty="0" err="1">
                <a:solidFill>
                  <a:schemeClr val="accent4"/>
                </a:solidFill>
              </a:rPr>
              <a:t>Gifty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smtClean="0">
                <a:solidFill>
                  <a:schemeClr val="accent4"/>
                </a:solidFill>
              </a:rPr>
              <a:t>Akita</a:t>
            </a:r>
          </a:p>
          <a:p>
            <a:endParaRPr lang="en-US" sz="32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The library training program includes:</a:t>
            </a:r>
            <a:endParaRPr lang="en-US" sz="3200" b="1" dirty="0" smtClean="0">
              <a:solidFill>
                <a:srgbClr val="FF0000"/>
              </a:solidFill>
              <a:latin typeface="Tempus Sans ITC" panose="04020404030D070202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How and where to start with your research (topic &amp; keywords)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itka Subheading" panose="020005050000000200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How to create your own pin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Finding journal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articles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(Jutastat :Juta’s Electronic law Journal, Sabinet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Legal)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itka Subheading" panose="02000505000000020004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Finding books ( Classic Catalogue)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Sitka Subheading" panose="02000505000000020004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</a:rPr>
              <a:t>Referencing </a:t>
            </a:r>
          </a:p>
          <a:p>
            <a:endParaRPr lang="en-US" sz="3200" dirty="0">
              <a:latin typeface="Tempus Sans ITC" panose="04020404030D07020202" pitchFamily="82" charset="0"/>
            </a:endParaRPr>
          </a:p>
          <a:p>
            <a:endParaRPr lang="en-ZA" dirty="0"/>
          </a:p>
        </p:txBody>
      </p:sp>
      <p:pic>
        <p:nvPicPr>
          <p:cNvPr id="3" name="Picture 2" descr="&lt;strong&gt;Training&lt;/strong&gt; Pen Mark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40" y="4221673"/>
            <a:ext cx="2107809" cy="21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3474"/>
            <a:ext cx="12508523" cy="1257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2"/>
                </a:solidFill>
                <a:latin typeface="Segoe Print" panose="02000600000000000000" pitchFamily="2" charset="0"/>
                <a:cs typeface="Nirmala UI Semilight" panose="020B0402040204020203" pitchFamily="34" charset="0"/>
              </a:rPr>
              <a:t>Finding library guides on library webpage </a:t>
            </a:r>
            <a:endParaRPr lang="en-US" b="1" dirty="0">
              <a:solidFill>
                <a:schemeClr val="accent2"/>
              </a:solidFill>
              <a:latin typeface="Segoe Print" panose="02000600000000000000" pitchFamily="2" charset="0"/>
              <a:ea typeface="+mn-ea"/>
              <a:cs typeface="Nirmala UI Semilight" panose="020B0402040204020203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9" y="904269"/>
            <a:ext cx="10600236" cy="595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13" y="4500531"/>
            <a:ext cx="3018165" cy="234486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1645918" y="4707109"/>
            <a:ext cx="656492" cy="137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446626" y="6292592"/>
            <a:ext cx="1055077" cy="211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ular Callout 1"/>
          <p:cNvSpPr/>
          <p:nvPr/>
        </p:nvSpPr>
        <p:spPr>
          <a:xfrm>
            <a:off x="3546128" y="5396561"/>
            <a:ext cx="3235569" cy="1319161"/>
          </a:xfrm>
          <a:prstGeom prst="wedgeRectCallout">
            <a:avLst>
              <a:gd name="adj1" fmla="val -82573"/>
              <a:gd name="adj2" fmla="val 2442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Provides information about services available at all LIS campuses</a:t>
            </a:r>
            <a:endParaRPr lang="en-ZA" sz="20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005" y="1224225"/>
            <a:ext cx="8549229" cy="3560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sto MT" panose="02040603050505030304" pitchFamily="18" charset="0"/>
              </a:rPr>
              <a:t>LIBRARY MEMBERSHIP</a:t>
            </a:r>
            <a:endParaRPr lang="en-ZA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24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-617075" y="147645"/>
            <a:ext cx="12191999" cy="9274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 smtClean="0">
                <a:latin typeface="Tempus Sans ITC" panose="04020404030D07020202" pitchFamily="82" charset="0"/>
              </a:rPr>
              <a:t>  </a:t>
            </a:r>
            <a:r>
              <a:rPr lang="en-US" sz="4800" b="1" dirty="0" smtClean="0">
                <a:solidFill>
                  <a:schemeClr val="accent2"/>
                </a:solidFill>
                <a:latin typeface="Segoe Print" panose="02000600000000000000" pitchFamily="2" charset="0"/>
                <a:ea typeface="MS UI Gothic" panose="020B0600070205080204" pitchFamily="34" charset="-128"/>
              </a:rPr>
              <a:t>Library Membership requirements</a:t>
            </a:r>
            <a:endParaRPr lang="en-US" sz="4800" b="1" dirty="0">
              <a:solidFill>
                <a:schemeClr val="accent2"/>
              </a:solidFill>
              <a:latin typeface="Segoe Print" panose="02000600000000000000" pitchFamily="2" charset="0"/>
              <a:ea typeface="MS UI Gothic" panose="020B0600070205080204" pitchFamily="34" charset="-128"/>
            </a:endParaRPr>
          </a:p>
        </p:txBody>
      </p:sp>
      <p:pic>
        <p:nvPicPr>
          <p:cNvPr id="7" name="Picture 4" descr="HPIM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" b="660"/>
          <a:stretch>
            <a:fillRect/>
          </a:stretch>
        </p:blipFill>
        <p:spPr bwMode="auto">
          <a:xfrm>
            <a:off x="5478925" y="1118722"/>
            <a:ext cx="6394941" cy="472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39" y="4642522"/>
            <a:ext cx="3247798" cy="214016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34550" y="4918342"/>
            <a:ext cx="5040175" cy="1588527"/>
          </a:xfrm>
          <a:prstGeom prst="wedgeRectCallout">
            <a:avLst>
              <a:gd name="adj1" fmla="val -16966"/>
              <a:gd name="adj2" fmla="val 46627"/>
            </a:avLst>
          </a:prstGeom>
          <a:solidFill>
            <a:schemeClr val="bg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accent4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Please do not let other students use your student card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You are responsible for all items issued on your card</a:t>
            </a:r>
          </a:p>
          <a:p>
            <a:endParaRPr lang="en-US" sz="2800" dirty="0">
              <a:latin typeface="Segoe UI Semibold" panose="020B07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5" y="906093"/>
            <a:ext cx="5066560" cy="172354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sto MT" panose="02040603050505030304" pitchFamily="18" charset="0"/>
              </a:rPr>
              <a:t>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sto MT" panose="02040603050505030304" pitchFamily="18" charset="0"/>
              </a:rPr>
              <a:t>egister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as a LIBRARY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USER</a:t>
            </a:r>
          </a:p>
          <a:p>
            <a:pPr algn="ctr">
              <a:buSzPct val="80000"/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at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the Circulation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Desk in the library</a:t>
            </a:r>
            <a:r>
              <a:rPr lang="en-GB" sz="2200" b="1" dirty="0" smtClean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 </a:t>
            </a:r>
          </a:p>
          <a:p>
            <a:pPr algn="ctr">
              <a:buSzPct val="80000"/>
              <a:defRPr/>
            </a:pPr>
            <a:r>
              <a:rPr lang="en-GB" sz="2200" b="1" dirty="0" smtClean="0">
                <a:solidFill>
                  <a:schemeClr val="accent3">
                    <a:lumMod val="75000"/>
                  </a:schemeClr>
                </a:solidFill>
                <a:latin typeface="Calisto MT" panose="02040603050505030304" pitchFamily="18" charset="0"/>
              </a:rPr>
              <a:t>Provide 2 different contact numbers</a:t>
            </a:r>
            <a:endParaRPr lang="en-GB" sz="2200" b="1" dirty="0">
              <a:solidFill>
                <a:schemeClr val="accent3">
                  <a:lumMod val="7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798" y="2774675"/>
            <a:ext cx="413807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NO </a:t>
            </a:r>
            <a:r>
              <a:rPr lang="en-GB" sz="2200" b="1" dirty="0">
                <a:solidFill>
                  <a:srgbClr val="C00000"/>
                </a:solidFill>
                <a:latin typeface="Segoe Print" panose="02000600000000000000" pitchFamily="2" charset="0"/>
              </a:rPr>
              <a:t>CARD </a:t>
            </a:r>
            <a:endParaRPr lang="en-GB" sz="2200" b="1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en-GB" sz="2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=  No </a:t>
            </a:r>
            <a:r>
              <a:rPr lang="en-GB" sz="2200" b="1" dirty="0">
                <a:solidFill>
                  <a:srgbClr val="C00000"/>
                </a:solidFill>
                <a:latin typeface="Segoe Print" panose="02000600000000000000" pitchFamily="2" charset="0"/>
              </a:rPr>
              <a:t>Library entrance </a:t>
            </a:r>
            <a:endParaRPr lang="en-GB" sz="2200" b="1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en-GB" sz="2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=  No books on loan</a:t>
            </a:r>
          </a:p>
          <a:p>
            <a:pPr algn="ctr">
              <a:defRPr/>
            </a:pPr>
            <a:r>
              <a:rPr lang="en-GB" sz="2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=  No computers</a:t>
            </a:r>
          </a:p>
          <a:p>
            <a:pPr algn="ctr">
              <a:defRPr/>
            </a:pPr>
            <a:r>
              <a:rPr lang="en-GB" sz="2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=  No Services</a:t>
            </a:r>
          </a:p>
          <a:p>
            <a:pPr>
              <a:defRPr/>
            </a:pPr>
            <a:endParaRPr lang="en-GB" b="1" dirty="0">
              <a:solidFill>
                <a:schemeClr val="accent2">
                  <a:lumMod val="50000"/>
                </a:schemeClr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47915" y="5445320"/>
            <a:ext cx="1055077" cy="534572"/>
          </a:xfrm>
          <a:prstGeom prst="rightArrow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79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035" y="-14068"/>
            <a:ext cx="8438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altLang="en-US" sz="5400" b="1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Borrowing </a:t>
            </a:r>
            <a:r>
              <a:rPr lang="en-ZA" altLang="en-US" sz="5400" b="1" dirty="0">
                <a:solidFill>
                  <a:schemeClr val="accent2"/>
                </a:solidFill>
                <a:latin typeface="Segoe Print" panose="02000600000000000000" pitchFamily="2" charset="0"/>
              </a:rPr>
              <a:t>from library</a:t>
            </a:r>
            <a:endParaRPr lang="en-ZA" sz="5400" b="1" dirty="0">
              <a:solidFill>
                <a:schemeClr val="accent2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298354"/>
              </p:ext>
            </p:extLst>
          </p:nvPr>
        </p:nvGraphicFramePr>
        <p:xfrm>
          <a:off x="57150" y="970670"/>
          <a:ext cx="12058650" cy="15248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541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effectLst/>
                          <a:latin typeface="Sitka Subheading" panose="02000505000000020004" pitchFamily="2" charset="0"/>
                        </a:rPr>
                        <a:t>Patron type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itka Subheading" panose="02000505000000020004" pitchFamily="2" charset="0"/>
                        <a:ea typeface="Times New Roman"/>
                      </a:endParaRPr>
                    </a:p>
                  </a:txBody>
                  <a:tcPr marL="86184" marR="86184" marT="0" marB="0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effectLst/>
                          <a:latin typeface="Sitka Subheading" panose="02000505000000020004" pitchFamily="2" charset="0"/>
                        </a:rPr>
                        <a:t>No. of </a:t>
                      </a:r>
                      <a:r>
                        <a:rPr lang="en-GB" sz="2800" dirty="0" smtClean="0">
                          <a:effectLst/>
                          <a:latin typeface="Sitka Subheading" panose="02000505000000020004" pitchFamily="2" charset="0"/>
                        </a:rPr>
                        <a:t>items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itka Subheading" panose="02000505000000020004" pitchFamily="2" charset="0"/>
                        <a:ea typeface="Times New Roman"/>
                      </a:endParaRPr>
                    </a:p>
                  </a:txBody>
                  <a:tcPr marL="86184" marR="86184" marT="0" marB="0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effectLst/>
                          <a:latin typeface="Sitka Subheading" panose="02000505000000020004" pitchFamily="2" charset="0"/>
                        </a:rPr>
                        <a:t>Loan period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Sitka Subheading" panose="02000505000000020004" pitchFamily="2" charset="0"/>
                        <a:ea typeface="Times New Roman"/>
                      </a:endParaRPr>
                    </a:p>
                  </a:txBody>
                  <a:tcPr marL="86184" marR="86184" marT="0" marB="0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 smtClean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</a:t>
                      </a:r>
                      <a:r>
                        <a:rPr lang="en-GB" sz="2800" baseline="30000" dirty="0" smtClean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st</a:t>
                      </a:r>
                      <a:r>
                        <a:rPr lang="en-GB" sz="2800" dirty="0" smtClean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-3</a:t>
                      </a:r>
                      <a:r>
                        <a:rPr lang="en-GB" sz="2800" baseline="30000" dirty="0" smtClean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rd</a:t>
                      </a:r>
                      <a:r>
                        <a:rPr lang="en-GB" sz="2800" dirty="0" smtClean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 year </a:t>
                      </a:r>
                      <a:r>
                        <a:rPr lang="en-GB" sz="2800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students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86184" marR="861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 smtClean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10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86184" marR="861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solidFill>
                            <a:schemeClr val="tx2"/>
                          </a:solidFill>
                          <a:effectLst/>
                          <a:latin typeface="Segoe Print" panose="02000600000000000000" pitchFamily="2" charset="0"/>
                        </a:rPr>
                        <a:t>14 days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86184" marR="861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97995" y="2556957"/>
            <a:ext cx="5918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latin typeface="Segoe Print" panose="02000600000000000000" pitchFamily="2" charset="0"/>
              </a:rPr>
              <a:t>Renewing of items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1" y="3432775"/>
            <a:ext cx="12058649" cy="3016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2"/>
                </a:solidFill>
                <a:latin typeface="Segoe Print" panose="02000600000000000000" pitchFamily="2" charset="0"/>
                <a:cs typeface="Arial" charset="0"/>
              </a:rPr>
              <a:t>Patrons may renew library material </a:t>
            </a:r>
            <a:r>
              <a:rPr lang="en-GB" sz="3200" b="1" strike="sngStrike" dirty="0">
                <a:solidFill>
                  <a:schemeClr val="accent2"/>
                </a:solidFill>
                <a:latin typeface="Segoe Print" panose="02000600000000000000" pitchFamily="2" charset="0"/>
                <a:cs typeface="Arial" charset="0"/>
              </a:rPr>
              <a:t> </a:t>
            </a:r>
            <a:endParaRPr lang="en-US" sz="3200" b="1" dirty="0">
              <a:solidFill>
                <a:schemeClr val="accent2"/>
              </a:solidFill>
              <a:latin typeface="Segoe Print" panose="02000600000000000000" pitchFamily="2" charset="0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solidFill>
                  <a:schemeClr val="accent2"/>
                </a:solidFill>
                <a:latin typeface="Sitka Subheading" panose="02000505000000020004" pitchFamily="2" charset="0"/>
                <a:cs typeface="Arial" charset="0"/>
              </a:rPr>
              <a:t>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by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phone,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Sitka Subheading" panose="02000505000000020004" pitchFamily="2" charset="0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solidFill>
                  <a:schemeClr val="accent2"/>
                </a:solidFill>
                <a:latin typeface="Sitka Subheading" panose="02000505000000020004" pitchFamily="2" charset="0"/>
                <a:cs typeface="Arial" charset="0"/>
              </a:rPr>
              <a:t>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online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via the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Classic Catalogue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or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Sitka Subheading" panose="02000505000000020004" pitchFamily="2" charset="0"/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solidFill>
                  <a:schemeClr val="accent2"/>
                </a:solidFill>
                <a:latin typeface="Sitka Subheading" panose="02000505000000020004" pitchFamily="2" charset="0"/>
                <a:cs typeface="Arial" charset="0"/>
              </a:rPr>
              <a:t>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in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person at the Circulation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itka Subheading" panose="02000505000000020004" pitchFamily="2" charset="0"/>
                <a:cs typeface="Arial" charset="0"/>
              </a:rPr>
              <a:t>Desk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Sitka Subheading" panose="02000505000000020004" pitchFamily="2" charset="0"/>
              <a:cs typeface="Arial" charset="0"/>
            </a:endParaRPr>
          </a:p>
          <a:p>
            <a:pPr>
              <a:defRPr/>
            </a:pPr>
            <a:r>
              <a:rPr lang="en-GB" dirty="0">
                <a:latin typeface="Sitka Subheading" panose="02000505000000020004" pitchFamily="2" charset="0"/>
                <a:cs typeface="Arial" charset="0"/>
              </a:rPr>
              <a:t> </a:t>
            </a:r>
            <a:endParaRPr lang="en-US" dirty="0">
              <a:latin typeface="Sitka Subheading" panose="02000505000000020004" pitchFamily="2" charset="0"/>
              <a:cs typeface="Arial" charset="0"/>
            </a:endParaRPr>
          </a:p>
          <a:p>
            <a:pPr>
              <a:defRPr/>
            </a:pPr>
            <a:r>
              <a:rPr lang="en-GB" sz="2800" dirty="0">
                <a:latin typeface="Sitka Subheading" panose="02000505000000020004" pitchFamily="2" charset="0"/>
                <a:cs typeface="Arial" charset="0"/>
              </a:rPr>
              <a:t>Library material can be renewed </a:t>
            </a:r>
            <a:r>
              <a:rPr lang="en-GB" sz="2800" b="1" u="sng" dirty="0" smtClean="0">
                <a:solidFill>
                  <a:srgbClr val="FF0000"/>
                </a:solidFill>
                <a:latin typeface="Sitka Subheading" panose="02000505000000020004" pitchFamily="2" charset="0"/>
                <a:cs typeface="Arial" charset="0"/>
              </a:rPr>
              <a:t>twice</a:t>
            </a:r>
            <a:r>
              <a:rPr lang="en-GB" sz="2800" b="1" dirty="0" smtClean="0">
                <a:solidFill>
                  <a:schemeClr val="accent2"/>
                </a:solidFill>
                <a:latin typeface="Sitka Subheading" panose="02000505000000020004" pitchFamily="2" charset="0"/>
                <a:cs typeface="Arial" charset="0"/>
              </a:rPr>
              <a:t> 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Sitka Subheading" panose="02000505000000020004" pitchFamily="2" charset="0"/>
                <a:cs typeface="Arial" charset="0"/>
              </a:rPr>
              <a:t>unless another patron has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Sitka Subheading" panose="02000505000000020004" pitchFamily="2" charset="0"/>
                <a:cs typeface="Arial" charset="0"/>
              </a:rPr>
              <a:t>booked 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Sitka Subheading" panose="02000505000000020004" pitchFamily="2" charset="0"/>
                <a:cs typeface="Arial" charset="0"/>
              </a:rPr>
              <a:t>the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Sitka Subheading" panose="02000505000000020004" pitchFamily="2" charset="0"/>
                <a:cs typeface="Arial" charset="0"/>
              </a:rPr>
              <a:t>item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Sitka Subheading" panose="02000505000000020004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8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6365</TotalTime>
  <Words>835</Words>
  <Application>Microsoft Office PowerPoint</Application>
  <PresentationFormat>Widescreen</PresentationFormat>
  <Paragraphs>169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MS UI Gothic</vt:lpstr>
      <vt:lpstr>SimSun</vt:lpstr>
      <vt:lpstr>Arial</vt:lpstr>
      <vt:lpstr>Arial Narrow</vt:lpstr>
      <vt:lpstr>Calibri</vt:lpstr>
      <vt:lpstr>Calibri Light</vt:lpstr>
      <vt:lpstr>Calisto MT</vt:lpstr>
      <vt:lpstr>Courier New</vt:lpstr>
      <vt:lpstr>Nirmala UI Semilight</vt:lpstr>
      <vt:lpstr>Segoe Print</vt:lpstr>
      <vt:lpstr>Segoe Script</vt:lpstr>
      <vt:lpstr>Segoe UI</vt:lpstr>
      <vt:lpstr>Segoe UI Semibold</vt:lpstr>
      <vt:lpstr>Segoe UI Semilight</vt:lpstr>
      <vt:lpstr>Sitka Subheading</vt:lpstr>
      <vt:lpstr>Sitka Text</vt:lpstr>
      <vt:lpstr>Tempus Sans ITC</vt:lpstr>
      <vt:lpstr>Times New Roman</vt:lpstr>
      <vt:lpstr>Trebuchet MS</vt:lpstr>
      <vt:lpstr>Wingdings</vt:lpstr>
      <vt:lpstr>Wingdings 3</vt:lpstr>
      <vt:lpstr>Facet</vt:lpstr>
      <vt:lpstr>Custom Design</vt:lpstr>
      <vt:lpstr>PowerPoint Presentation</vt:lpstr>
      <vt:lpstr>Contents of Starter 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Short Loans/ study collection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Joubert, Anneret (Mrs) (Summerstrand South Campus)</dc:creator>
  <cp:lastModifiedBy>Nyaningwe, Sithenjisiwe (Mrs) (2nd Avenue Campus)</cp:lastModifiedBy>
  <cp:revision>283</cp:revision>
  <dcterms:created xsi:type="dcterms:W3CDTF">2016-07-06T13:10:48Z</dcterms:created>
  <dcterms:modified xsi:type="dcterms:W3CDTF">2019-02-11T10:43:50Z</dcterms:modified>
</cp:coreProperties>
</file>