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0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8" r:id="rId12"/>
    <p:sldId id="305" r:id="rId13"/>
    <p:sldId id="306" r:id="rId14"/>
    <p:sldId id="279" r:id="rId15"/>
    <p:sldId id="283" r:id="rId16"/>
    <p:sldId id="285" r:id="rId17"/>
    <p:sldId id="308" r:id="rId18"/>
    <p:sldId id="287" r:id="rId19"/>
    <p:sldId id="289" r:id="rId20"/>
    <p:sldId id="291" r:id="rId21"/>
    <p:sldId id="292" r:id="rId22"/>
    <p:sldId id="294" r:id="rId23"/>
    <p:sldId id="307" r:id="rId24"/>
    <p:sldId id="296" r:id="rId25"/>
    <p:sldId id="298" r:id="rId26"/>
    <p:sldId id="300" r:id="rId27"/>
    <p:sldId id="299" r:id="rId28"/>
    <p:sldId id="302" r:id="rId29"/>
    <p:sldId id="303" r:id="rId30"/>
    <p:sldId id="30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103B69-084D-4299-B9A6-E9E1C2CDA075}">
          <p14:sldIdLst>
            <p14:sldId id="260"/>
            <p14:sldId id="266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8"/>
            <p14:sldId id="305"/>
            <p14:sldId id="306"/>
            <p14:sldId id="279"/>
            <p14:sldId id="283"/>
            <p14:sldId id="285"/>
            <p14:sldId id="308"/>
            <p14:sldId id="287"/>
            <p14:sldId id="289"/>
            <p14:sldId id="291"/>
            <p14:sldId id="292"/>
            <p14:sldId id="294"/>
            <p14:sldId id="307"/>
            <p14:sldId id="296"/>
            <p14:sldId id="298"/>
            <p14:sldId id="300"/>
            <p14:sldId id="299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F6B0-95D8-4311-8383-C688CE87B7D8}" type="datetimeFigureOut">
              <a:rPr lang="en-ZA" smtClean="0"/>
              <a:t>2020/02/27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1AAC-2645-4EE4-B735-2AF490FBB5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510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3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5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9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5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4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45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04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12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36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67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46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6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67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6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88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48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3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7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4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6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19735-2FAE-40B9-A748-DF2A7F439C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1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55C18F-8881-4730-9625-CC179E521D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8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6EE96-3676-487E-AA73-05FB369E9E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8482-691F-4826-A3EC-39B90F9050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2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DBDE2-7563-48C5-A7B8-08A8A626D5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4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2EC6-F15E-48E8-9285-9467C1B95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7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05B81-37EB-48B6-878F-CB797435ED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1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8DC5B-3752-41A9-90A8-6483FD228A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436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1EB4E-3818-4AD1-91E8-F469A1AF14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EF355-9180-4615-9D43-019D250B07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2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11F0-49A7-43C4-AD2E-38F5CB02438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8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E0C7-BDB0-4800-B62A-850635CA46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4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69E50-D366-4F63-B79B-93797EBB11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9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88737-C6BB-4D80-949D-CA259EA12B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4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BF2169-C0B4-4F81-970F-7E160F73A5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9" descr="C:\Documents and Settings\Ms9\My Documents\My Pictures\LOGO2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7" y="6092825"/>
            <a:ext cx="673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rwflags.com/FOTW/images/z/za@sars.gi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za/imgres?imgurl=http://www.gamasutra.com/features/20050609/Patents.jpg&amp;imgrefurl=http://www.gamasutra.com/features/20050609/hong_01.shtml&amp;usg=__94Yny2h9wDLzuOmVvOYlilH7y3g=&amp;h=535&amp;w=400&amp;sz=127&amp;hl=en&amp;start=5&amp;itbs=1&amp;tbnid=BumX_NIUjdrP2M:&amp;tbnh=132&amp;tbnw=99&amp;prev=/images?q=patents&amp;hl=en&amp;sa=G&amp;gbv=2&amp;as_st=y&amp;tbs=isch: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co.za/imgres?imgurl=http://www.patentdocs.typepad.com/photos/uncategorized/2007/11/20/wanted_bad_patents.jpg&amp;imgrefurl=http://www.patentdocs.org/2007/11/index.html&amp;usg=__5spRHtghUdJSjKmSQgAxhnCp2HU=&amp;h=296&amp;w=400&amp;sz=153&amp;hl=en&amp;start=9&amp;itbs=1&amp;tbnid=AQnt-I883R6_0M:&amp;tbnh=92&amp;tbnw=124&amp;prev=/images?q=patents&amp;hl=en&amp;sa=G&amp;gbv=2&amp;as_st=y&amp;tbs=isch:1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5640" y="2564905"/>
            <a:ext cx="6192688" cy="1470025"/>
          </a:xfrm>
          <a:solidFill>
            <a:srgbClr val="DDDDDD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sz="4000" dirty="0" smtClean="0"/>
              <a:t>libguides.sun.ac.za/law</a:t>
            </a: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 smtClean="0"/>
              <a:t>SA LAW REPORTS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9643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810251" y="1143001"/>
            <a:ext cx="4678363" cy="477202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606060"/>
                </a:solidFill>
                <a:latin typeface="Arial" charset="0"/>
                <a:cs typeface="Arial" charset="0"/>
              </a:rPr>
              <a:t>Weekliks</a:t>
            </a:r>
            <a:r>
              <a:rPr lang="en-US" sz="2400" dirty="0">
                <a:solidFill>
                  <a:srgbClr val="60606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606060"/>
                </a:solidFill>
                <a:latin typeface="Arial" charset="0"/>
                <a:cs typeface="Arial" charset="0"/>
              </a:rPr>
              <a:t>gepubliseer</a:t>
            </a:r>
            <a:endParaRPr lang="en-US" sz="2400" dirty="0">
              <a:solidFill>
                <a:srgbClr val="60606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606060"/>
                </a:solidFill>
                <a:latin typeface="Arial" charset="0"/>
                <a:cs typeface="Arial" charset="0"/>
              </a:rPr>
              <a:t>Published weekly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60606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606060"/>
                </a:solidFill>
                <a:latin typeface="Arial" charset="0"/>
                <a:cs typeface="Arial" charset="0"/>
              </a:rPr>
              <a:t>Uitgewer</a:t>
            </a:r>
            <a:r>
              <a:rPr lang="en-US" sz="2400" dirty="0">
                <a:solidFill>
                  <a:srgbClr val="606060"/>
                </a:solidFill>
                <a:latin typeface="Arial" charset="0"/>
                <a:cs typeface="Arial" charset="0"/>
              </a:rPr>
              <a:t> / Publisher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60606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9C5252"/>
                </a:solidFill>
                <a:latin typeface="Arial" charset="0"/>
                <a:cs typeface="Arial" charset="0"/>
              </a:rPr>
              <a:t>LEXISNEXIS </a:t>
            </a:r>
            <a:r>
              <a:rPr lang="en-US" sz="2400" dirty="0" err="1">
                <a:solidFill>
                  <a:srgbClr val="9C5252"/>
                </a:solidFill>
                <a:latin typeface="Arial" charset="0"/>
                <a:cs typeface="Arial" charset="0"/>
              </a:rPr>
              <a:t>Butterworths</a:t>
            </a:r>
            <a:r>
              <a:rPr lang="en-US" sz="2400" dirty="0">
                <a:solidFill>
                  <a:srgbClr val="60606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ZA" sz="2400" dirty="0">
                <a:solidFill>
                  <a:srgbClr val="E4E9EF"/>
                </a:solidFill>
                <a:latin typeface="Arial" charset="0"/>
                <a:cs typeface="Arial" charset="0"/>
              </a:rPr>
              <a:t>Citation:</a:t>
            </a:r>
            <a:endParaRPr lang="en-US" sz="2400" dirty="0">
              <a:solidFill>
                <a:srgbClr val="E4E9EF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[2020] 1 All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SA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(SCA)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smtClean="0">
                <a:latin typeface="Arial" charset="0"/>
                <a:cs typeface="Arial" charset="0"/>
              </a:rPr>
              <a:t>Shelf number: X ALL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  <a:t> </a:t>
            </a:r>
            <a:endParaRPr lang="en-US" sz="240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95563" y="285750"/>
            <a:ext cx="7010400" cy="685800"/>
          </a:xfrm>
          <a:prstGeom prst="rect">
            <a:avLst/>
          </a:prstGeom>
          <a:solidFill>
            <a:srgbClr val="EAEAEA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800000"/>
                </a:solidFill>
                <a:latin typeface="Arial" charset="0"/>
                <a:cs typeface="Arial" charset="0"/>
              </a:rPr>
              <a:t>All South African Law Reports (All SA)</a:t>
            </a:r>
            <a:endParaRPr lang="en-GB" sz="28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249AEE-A207-4FFF-8D26-C2FC0CA21568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66" y="1027563"/>
            <a:ext cx="3297007" cy="53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0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8E0C7-BDB0-4800-B62A-850635CA46DF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" y="183213"/>
            <a:ext cx="11853542" cy="65382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5166" y="1471354"/>
            <a:ext cx="1252812" cy="12219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465514" y="5020887"/>
            <a:ext cx="3258588" cy="170058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662066" y="2693324"/>
            <a:ext cx="399011" cy="2327563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4899648" y="299257"/>
            <a:ext cx="2789626" cy="65670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2020] 1 All SA 1 (SCA)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E0C7-BDB0-4800-B62A-850635CA46D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33" y="108065"/>
            <a:ext cx="11693605" cy="66134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99647" y="299257"/>
            <a:ext cx="3088885" cy="65670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020889" y="442944"/>
            <a:ext cx="323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latin typeface="Arial" charset="0"/>
                <a:cs typeface="Arial" charset="0"/>
              </a:rPr>
              <a:t>[2020] 1 All SA 1 (SCA)</a:t>
            </a:r>
          </a:p>
        </p:txBody>
      </p:sp>
      <p:sp>
        <p:nvSpPr>
          <p:cNvPr id="7" name="Oval 6"/>
          <p:cNvSpPr/>
          <p:nvPr/>
        </p:nvSpPr>
        <p:spPr>
          <a:xfrm>
            <a:off x="9218813" y="955963"/>
            <a:ext cx="1130531" cy="1064029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9102434" y="1105743"/>
            <a:ext cx="136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Pdf download</a:t>
            </a:r>
            <a:endParaRPr lang="en-ZA" b="1" dirty="0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 flipH="1">
            <a:off x="9784078" y="2019992"/>
            <a:ext cx="1" cy="5902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E0C7-BDB0-4800-B62A-850635CA46D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" y="323540"/>
            <a:ext cx="10874375" cy="810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7" y="1543050"/>
            <a:ext cx="9127066" cy="4356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81448" y="264314"/>
            <a:ext cx="3088885" cy="65670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 Advanced search to find a case or a topic</a:t>
            </a:r>
            <a:endParaRPr lang="en-ZA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170333" y="592667"/>
            <a:ext cx="149013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41133" y="2057401"/>
            <a:ext cx="1490134" cy="13885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31267" y="711200"/>
            <a:ext cx="5096933" cy="17610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8E0C7-BDB0-4800-B62A-850635CA46DF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3" y="839585"/>
            <a:ext cx="11910935" cy="58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C19874-B0D4-4620-8E2B-4F13FA50AD6C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809750" y="1285876"/>
            <a:ext cx="3886200" cy="3997325"/>
          </a:xfrm>
          <a:prstGeom prst="rect">
            <a:avLst/>
          </a:prstGeom>
          <a:solidFill>
            <a:srgbClr val="DDDDDD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Published weekly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(1923-1995)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Judgments in short format.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Cases are: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Published by subject.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Numbered (J28).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Abbreviated as P.H</a:t>
            </a:r>
            <a:r>
              <a:rPr lang="en-US" sz="2400" dirty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663300"/>
              </a:solidFill>
              <a:latin typeface="Arial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srgbClr val="6633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5953125" y="1571626"/>
            <a:ext cx="3733800" cy="2714625"/>
          </a:xfrm>
          <a:prstGeom prst="rect">
            <a:avLst/>
          </a:prstGeom>
          <a:solidFill>
            <a:srgbClr val="E6FFB5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Verskyn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weekliks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(1923-1995)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Uitsprake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kernagtig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weergegee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endParaRPr lang="en-US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Gepubliseer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volgens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uitgesoekte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onderwerpe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Hofsake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word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genommer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bv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J28).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hofsake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word as P.H.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afgekort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41989" name="Picture 4" descr="IMG_1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000500"/>
            <a:ext cx="2743200" cy="24384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Arial" charset="0"/>
              </a:rPr>
              <a:t>Prentice Hall Weekly Legal Service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7568" y="56612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00"/>
                </a:solidFill>
                <a:latin typeface="Arial Unicode MS" pitchFamily="34" charset="-128"/>
                <a:cs typeface="Arial" charset="0"/>
              </a:rPr>
              <a:t>New title:</a:t>
            </a:r>
            <a:r>
              <a:rPr lang="en-US" sz="2400" i="1" dirty="0">
                <a:solidFill>
                  <a:srgbClr val="333300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2400" dirty="0">
                <a:solidFill>
                  <a:srgbClr val="333300"/>
                </a:solidFill>
                <a:latin typeface="Arial Unicode MS" pitchFamily="34" charset="-128"/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00"/>
                </a:solidFill>
                <a:latin typeface="Arial Unicode MS" pitchFamily="34" charset="-128"/>
                <a:cs typeface="Arial" charset="0"/>
              </a:rPr>
              <a:t>ALL SA LAW REPORTS</a:t>
            </a:r>
            <a:endParaRPr lang="en-GB" sz="2400" dirty="0">
              <a:solidFill>
                <a:srgbClr val="333300"/>
              </a:solidFill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6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utt LR Constitu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52400"/>
            <a:ext cx="2638425" cy="40386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C1619-1432-4051-9E39-9C7CF3B27014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0" y="3462338"/>
            <a:ext cx="7543800" cy="33956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BUTTERWORTHS CONSTITUTIONAL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LAW REPORTS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u="sng" dirty="0">
                <a:solidFill>
                  <a:prstClr val="black"/>
                </a:solidFill>
                <a:latin typeface="Arial" charset="0"/>
                <a:cs typeface="Arial" charset="0"/>
              </a:rPr>
              <a:t>Citation: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[2000] 11 BCLR 230 (CC)</a:t>
            </a: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 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u="sng" dirty="0">
                <a:solidFill>
                  <a:prstClr val="black"/>
                </a:solidFill>
                <a:latin typeface="Arial" charset="0"/>
                <a:cs typeface="Arial" charset="0"/>
              </a:rPr>
              <a:t>Index: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Butterworths</a:t>
            </a:r>
            <a:r>
              <a:rPr lang="en-US" sz="2800" i="1" dirty="0">
                <a:solidFill>
                  <a:prstClr val="black"/>
                </a:solidFill>
                <a:latin typeface="Arial" charset="0"/>
                <a:cs typeface="Arial" charset="0"/>
              </a:rPr>
              <a:t> index to constitutional cases</a:t>
            </a:r>
            <a:endParaRPr lang="en-GB" sz="28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9822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540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Constitutional Cases</a:t>
            </a:r>
            <a:endParaRPr lang="en-Z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E0C7-BDB0-4800-B62A-850635CA46D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1"/>
            <a:ext cx="12188339" cy="67665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440" y="2743200"/>
            <a:ext cx="964276" cy="473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590204" y="4846320"/>
            <a:ext cx="1379912" cy="3823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939338" y="5519651"/>
            <a:ext cx="5004262" cy="1201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1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nstitutional-cour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2057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824788" y="549275"/>
            <a:ext cx="2519362" cy="1366838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Judgments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on CC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website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8D6BCD-6C53-4CD5-B6CD-1786C30CCE7F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80FFDA-2B75-43FD-A816-99F81EA76EAD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" y="179221"/>
            <a:ext cx="11982243" cy="64755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9467" y="1693333"/>
            <a:ext cx="2777066" cy="3640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660400" y="5345113"/>
            <a:ext cx="2717800" cy="1193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4487333" y="3234266"/>
            <a:ext cx="4859867" cy="1193800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Constitutional Court cases on </a:t>
            </a:r>
            <a:r>
              <a:rPr lang="en-US" sz="2000" b="1" dirty="0" err="1" smtClean="0">
                <a:solidFill>
                  <a:schemeClr val="tx1"/>
                </a:solidFill>
              </a:rPr>
              <a:t>Juta</a:t>
            </a:r>
            <a:endParaRPr lang="en-Z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Newsprint"/>
          <p:cNvSpPr>
            <a:spLocks noGrp="1" noChangeArrowheads="1"/>
          </p:cNvSpPr>
          <p:nvPr>
            <p:ph type="title"/>
          </p:nvPr>
        </p:nvSpPr>
        <p:spPr>
          <a:xfrm>
            <a:off x="2166938" y="285750"/>
            <a:ext cx="7772400" cy="1143000"/>
          </a:xfr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cs typeface="Arial" charset="0"/>
              </a:rPr>
              <a:t>SOUTH AFRICAN LAW REPORTS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cs typeface="Arial" charset="0"/>
              </a:rPr>
              <a:t> </a:t>
            </a:r>
            <a:endParaRPr lang="en-GB" sz="360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pic>
        <p:nvPicPr>
          <p:cNvPr id="24578" name="Picture 3" descr="IMG_128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9" y="1785939"/>
            <a:ext cx="3849687" cy="3614737"/>
          </a:xfrm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606AA5-B1D4-4ACF-A20C-451C145FF534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24579" name="Picture 4" descr="The SA Law Repo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785938"/>
            <a:ext cx="3122612" cy="4648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0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he SA Criminal Law 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57189"/>
            <a:ext cx="2978150" cy="4295775"/>
          </a:xfrm>
          <a:prstGeom prst="rect">
            <a:avLst/>
          </a:prstGeom>
          <a:noFill/>
          <a:ln w="127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656138" y="1295400"/>
            <a:ext cx="6011862" cy="5302250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00"/>
                </a:solidFill>
                <a:latin typeface="Arial Narrow" pitchFamily="34" charset="0"/>
                <a:cs typeface="Times New Roman" pitchFamily="18" charset="0"/>
              </a:rPr>
              <a:t>Cases listed by name of accused</a:t>
            </a:r>
            <a:endParaRPr lang="en-US" sz="3200" dirty="0">
              <a:solidFill>
                <a:srgbClr val="333300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800000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800000"/>
                </a:solidFill>
                <a:latin typeface="Arial Narrow" pitchFamily="34" charset="0"/>
                <a:cs typeface="Arial" charset="0"/>
              </a:rPr>
              <a:t>S v Smith 1991 (2) SACLR 234 (C)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3200" dirty="0">
                <a:solidFill>
                  <a:srgbClr val="333300"/>
                </a:solidFill>
                <a:latin typeface="Arial Narrow" pitchFamily="34" charset="0"/>
                <a:cs typeface="Arial" charset="0"/>
              </a:rPr>
              <a:t>Monthly</a:t>
            </a:r>
            <a:endParaRPr lang="en-US" sz="3200" dirty="0">
              <a:solidFill>
                <a:srgbClr val="333300"/>
              </a:solidFill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00"/>
                </a:solidFill>
                <a:latin typeface="Arial Narrow" pitchFamily="34" charset="0"/>
                <a:cs typeface="Arial" charset="0"/>
              </a:rPr>
              <a:t> Shelf no XC SOU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00"/>
                </a:solidFill>
                <a:latin typeface="Arial Narrow" pitchFamily="34" charset="0"/>
                <a:cs typeface="Arial" charset="0"/>
              </a:rPr>
              <a:t>Published since 1990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00"/>
                </a:solidFill>
                <a:latin typeface="Arial Narrow" pitchFamily="34" charset="0"/>
                <a:cs typeface="Arial" charset="0"/>
              </a:rPr>
              <a:t>ELECTRONIC: </a:t>
            </a:r>
            <a:r>
              <a:rPr lang="en-US" sz="3200" dirty="0" smtClean="0">
                <a:solidFill>
                  <a:srgbClr val="333300"/>
                </a:solidFill>
                <a:latin typeface="Arial Narrow" pitchFamily="34" charset="0"/>
                <a:cs typeface="Arial" charset="0"/>
              </a:rPr>
              <a:t>JUTAS</a:t>
            </a:r>
            <a:endParaRPr lang="en-US" sz="3200" dirty="0">
              <a:solidFill>
                <a:srgbClr val="3333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990033"/>
                </a:solidFill>
                <a:latin typeface="Arial Narrow" pitchFamily="34" charset="0"/>
                <a:cs typeface="Arial" charset="0"/>
              </a:rPr>
              <a:t>		</a:t>
            </a:r>
            <a:endParaRPr lang="en-US" sz="3200" dirty="0">
              <a:solidFill>
                <a:srgbClr val="990033"/>
              </a:solidFill>
              <a:latin typeface="Arial Narrow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300"/>
                </a:solidFill>
                <a:latin typeface="Arial" charset="0"/>
                <a:cs typeface="Arial" charset="0"/>
              </a:rPr>
              <a:t>	</a:t>
            </a:r>
            <a:r>
              <a:rPr lang="en-US" dirty="0">
                <a:solidFill>
                  <a:srgbClr val="003300"/>
                </a:solidFill>
                <a:latin typeface="Arial" charset="0"/>
                <a:cs typeface="Arial" charset="0"/>
              </a:rPr>
              <a:t>	</a:t>
            </a:r>
            <a:endParaRPr lang="en-GB" dirty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90E7E2-1BC0-4469-9B71-B201FDEC57FF}" type="slidenum">
              <a:rPr lang="en-GB" sz="14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9896" y="11733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3600" dirty="0">
                <a:solidFill>
                  <a:srgbClr val="3333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cs typeface="Times New Roman" pitchFamily="18" charset="0"/>
              </a:rPr>
              <a:t>CRIMINAL REPORTS</a:t>
            </a:r>
            <a:endParaRPr lang="en-Z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A8ADE9-FFBB-402C-9166-5E0015CE61C0}" type="slidenum">
              <a:rPr lang="en-US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6" y="320576"/>
            <a:ext cx="12000442" cy="64009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1066" y="1651888"/>
            <a:ext cx="3136669" cy="70658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SA Criminal Law cases</a:t>
            </a:r>
            <a:endParaRPr lang="en-ZA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77785" y="2358470"/>
            <a:ext cx="299259" cy="900119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ounded Rectangle 3"/>
          <p:cNvSpPr/>
          <p:nvPr/>
        </p:nvSpPr>
        <p:spPr>
          <a:xfrm>
            <a:off x="694267" y="3420533"/>
            <a:ext cx="2675466" cy="5672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643467" y="4419600"/>
            <a:ext cx="2683933" cy="68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60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10"/>
          <p:cNvSpPr>
            <a:spLocks noGrp="1" noChangeArrowheads="1"/>
          </p:cNvSpPr>
          <p:nvPr>
            <p:ph type="title"/>
          </p:nvPr>
        </p:nvSpPr>
        <p:spPr>
          <a:xfrm>
            <a:off x="847899" y="166253"/>
            <a:ext cx="10631978" cy="1388225"/>
          </a:xfr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 smtClean="0">
                <a:solidFill>
                  <a:srgbClr val="990000"/>
                </a:solidFill>
                <a:latin typeface="Arial" charset="0"/>
              </a:rPr>
            </a:br>
            <a:r>
              <a:rPr lang="en-ZA" dirty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>
                <a:solidFill>
                  <a:srgbClr val="990000"/>
                </a:solidFill>
                <a:latin typeface="Arial" charset="0"/>
              </a:rPr>
            </a:br>
            <a:r>
              <a:rPr lang="en-ZA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 smtClean="0">
                <a:solidFill>
                  <a:srgbClr val="990000"/>
                </a:solidFill>
                <a:latin typeface="Arial" charset="0"/>
              </a:rPr>
            </a:br>
            <a:r>
              <a:rPr lang="en-ZA" dirty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>
                <a:solidFill>
                  <a:srgbClr val="990000"/>
                </a:solidFill>
                <a:latin typeface="Arial" charset="0"/>
              </a:rPr>
            </a:br>
            <a:r>
              <a:rPr lang="en-ZA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 smtClean="0">
                <a:solidFill>
                  <a:srgbClr val="990000"/>
                </a:solidFill>
                <a:latin typeface="Arial" charset="0"/>
              </a:rPr>
            </a:br>
            <a:r>
              <a:rPr lang="en-ZA" dirty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>
                <a:solidFill>
                  <a:srgbClr val="990000"/>
                </a:solidFill>
                <a:latin typeface="Arial" charset="0"/>
              </a:rPr>
            </a:br>
            <a:r>
              <a:rPr lang="en-ZA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 smtClean="0">
                <a:solidFill>
                  <a:srgbClr val="990000"/>
                </a:solidFill>
                <a:latin typeface="Arial" charset="0"/>
              </a:rPr>
            </a:br>
            <a:r>
              <a:rPr lang="en-ZA" dirty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>
                <a:solidFill>
                  <a:srgbClr val="990000"/>
                </a:solidFill>
                <a:latin typeface="Arial" charset="0"/>
              </a:rPr>
            </a:br>
            <a:r>
              <a:rPr lang="en-ZA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ZA" dirty="0" smtClean="0">
                <a:solidFill>
                  <a:srgbClr val="990000"/>
                </a:solidFill>
                <a:latin typeface="Arial" charset="0"/>
              </a:rPr>
            </a:br>
            <a:r>
              <a:rPr lang="en-ZA" sz="3600" dirty="0" smtClean="0">
                <a:solidFill>
                  <a:srgbClr val="990000"/>
                </a:solidFill>
                <a:latin typeface="Arial" charset="0"/>
              </a:rPr>
              <a:t>LexisNexis Labour Law Reports: BLLR &amp;BALR</a:t>
            </a:r>
            <a:endParaRPr lang="en-US" sz="3600" dirty="0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3552" y="1700808"/>
            <a:ext cx="7918648" cy="4395192"/>
          </a:xfr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ZA" b="1" dirty="0" err="1">
                <a:solidFill>
                  <a:srgbClr val="800000"/>
                </a:solidFill>
                <a:latin typeface="Arial" charset="0"/>
              </a:rPr>
              <a:t>Butterworths</a:t>
            </a:r>
            <a:r>
              <a:rPr lang="en-ZA" b="1" dirty="0">
                <a:solidFill>
                  <a:srgbClr val="800000"/>
                </a:solidFill>
                <a:latin typeface="Arial" charset="0"/>
              </a:rPr>
              <a:t> Labour </a:t>
            </a:r>
            <a:r>
              <a:rPr lang="en-ZA" b="1" dirty="0" smtClean="0">
                <a:solidFill>
                  <a:srgbClr val="800000"/>
                </a:solidFill>
                <a:latin typeface="Arial" charset="0"/>
              </a:rPr>
              <a:t>Law </a:t>
            </a:r>
            <a:r>
              <a:rPr lang="en-ZA" b="1" dirty="0">
                <a:solidFill>
                  <a:srgbClr val="800000"/>
                </a:solidFill>
                <a:latin typeface="Arial" charset="0"/>
              </a:rPr>
              <a:t>Reports</a:t>
            </a:r>
            <a:endParaRPr lang="en-US" b="1" i="1" dirty="0">
              <a:latin typeface="Arial" charset="0"/>
            </a:endParaRPr>
          </a:p>
          <a:p>
            <a:pPr marL="0" indent="0" algn="ctr">
              <a:buNone/>
            </a:pPr>
            <a:r>
              <a:rPr lang="en-US" sz="2800" dirty="0" err="1">
                <a:latin typeface="Arial" charset="0"/>
                <a:cs typeface="Arial" charset="0"/>
              </a:rPr>
              <a:t>Verwysing</a:t>
            </a:r>
            <a:r>
              <a:rPr lang="en-US" sz="2800" dirty="0">
                <a:latin typeface="Arial" charset="0"/>
                <a:cs typeface="Arial" charset="0"/>
              </a:rPr>
              <a:t> /Citation: </a:t>
            </a:r>
            <a:r>
              <a:rPr lang="it-IT" sz="2800" dirty="0"/>
              <a:t>[</a:t>
            </a:r>
            <a:r>
              <a:rPr lang="it-IT" sz="2800" i="1" dirty="0"/>
              <a:t>2014] 2 BLLR 107 (SCA) </a:t>
            </a:r>
            <a:endParaRPr lang="en-US" sz="2800" i="1" dirty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800" dirty="0" err="1">
                <a:latin typeface="Arial" charset="0"/>
                <a:cs typeface="Arial" charset="0"/>
              </a:rPr>
              <a:t>Raknommer</a:t>
            </a:r>
            <a:r>
              <a:rPr lang="en-US" sz="2800" dirty="0">
                <a:latin typeface="Arial" charset="0"/>
                <a:cs typeface="Arial" charset="0"/>
              </a:rPr>
              <a:t>/ Shelf no: </a:t>
            </a:r>
            <a:r>
              <a:rPr lang="en-US" sz="2800" i="1" dirty="0">
                <a:latin typeface="Arial" charset="0"/>
                <a:cs typeface="Arial" charset="0"/>
              </a:rPr>
              <a:t>XC LAB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990000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990000"/>
                </a:solidFill>
                <a:latin typeface="Arial" charset="0"/>
              </a:rPr>
              <a:t>Butterworths</a:t>
            </a:r>
            <a:r>
              <a:rPr lang="en-US" b="1" dirty="0" smtClean="0">
                <a:solidFill>
                  <a:srgbClr val="990000"/>
                </a:solidFill>
                <a:latin typeface="Arial" charset="0"/>
              </a:rPr>
              <a:t> Arbitration </a:t>
            </a:r>
            <a:r>
              <a:rPr lang="en-US" b="1" dirty="0">
                <a:solidFill>
                  <a:srgbClr val="990000"/>
                </a:solidFill>
                <a:latin typeface="Arial" charset="0"/>
              </a:rPr>
              <a:t>Awards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err="1">
                <a:latin typeface="Arial" charset="0"/>
                <a:cs typeface="Arial" charset="0"/>
              </a:rPr>
              <a:t>Verwysing</a:t>
            </a:r>
            <a:r>
              <a:rPr lang="en-US" sz="2800" dirty="0">
                <a:latin typeface="Arial" charset="0"/>
                <a:cs typeface="Arial" charset="0"/>
              </a:rPr>
              <a:t> /Citation: </a:t>
            </a:r>
            <a:r>
              <a:rPr lang="en-ZA" sz="2800" i="1" dirty="0"/>
              <a:t>[2014] 3 BALR 221 (MEIBC)</a:t>
            </a:r>
            <a:endParaRPr lang="en-US" sz="2000" b="1" i="1" dirty="0">
              <a:solidFill>
                <a:srgbClr val="990000"/>
              </a:solidFill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err="1">
                <a:latin typeface="Arial" charset="0"/>
                <a:cs typeface="Arial" charset="0"/>
              </a:rPr>
              <a:t>Raknommer</a:t>
            </a:r>
            <a:r>
              <a:rPr lang="en-US" sz="2800" dirty="0">
                <a:latin typeface="Arial" charset="0"/>
                <a:cs typeface="Arial" charset="0"/>
              </a:rPr>
              <a:t>/ Shelf no: </a:t>
            </a:r>
            <a:r>
              <a:rPr lang="en-US" sz="2800" i="1" dirty="0">
                <a:latin typeface="Arial" charset="0"/>
                <a:cs typeface="Arial" charset="0"/>
              </a:rPr>
              <a:t>XC ARB</a:t>
            </a:r>
          </a:p>
          <a:p>
            <a:pPr marL="457200" indent="-457200" algn="ctr"/>
            <a:endParaRPr lang="en-US" sz="2000" dirty="0">
              <a:latin typeface="Arial" charset="0"/>
              <a:cs typeface="Arial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343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E0C7-BDB0-4800-B62A-850635CA46D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5" y="241070"/>
            <a:ext cx="12021203" cy="65504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66007" y="3882044"/>
            <a:ext cx="1188720" cy="4322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473825" y="4613564"/>
            <a:ext cx="2385753" cy="4488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457200" y="6356351"/>
            <a:ext cx="2427316" cy="4351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25A45B-BBEE-41A0-B696-29BB6332C170}" type="slidenum">
              <a:rPr lang="en-US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7680176" y="5900936"/>
            <a:ext cx="685800" cy="7620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ILJ</a:t>
            </a:r>
            <a:endParaRPr lang="en-GB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5" y="122443"/>
            <a:ext cx="11769196" cy="6599033"/>
          </a:xfrm>
          <a:prstGeom prst="rect">
            <a:avLst/>
          </a:prstGeom>
        </p:spPr>
      </p:pic>
      <p:pic>
        <p:nvPicPr>
          <p:cNvPr id="60420" name="Picture 5" descr="Industrial Law 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28" y="2611867"/>
            <a:ext cx="2514600" cy="3810000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3825" y="3258589"/>
            <a:ext cx="2011680" cy="5486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573578" y="4098175"/>
            <a:ext cx="2094807" cy="5403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ounded Rectangle 8"/>
          <p:cNvSpPr/>
          <p:nvPr/>
        </p:nvSpPr>
        <p:spPr>
          <a:xfrm>
            <a:off x="349135" y="1651888"/>
            <a:ext cx="3549534" cy="70658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573578" y="1742405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Juta’s</a:t>
            </a:r>
            <a:r>
              <a:rPr lang="en-US" b="1" dirty="0" smtClean="0"/>
              <a:t> </a:t>
            </a:r>
            <a:r>
              <a:rPr lang="en-US" b="1" dirty="0" err="1" smtClean="0"/>
              <a:t>Labour</a:t>
            </a:r>
            <a:r>
              <a:rPr lang="en-US" b="1" dirty="0" smtClean="0"/>
              <a:t> Law cases in the Industrial Law Journal</a:t>
            </a:r>
            <a:endParaRPr lang="en-ZA" b="1" dirty="0"/>
          </a:p>
        </p:txBody>
      </p:sp>
      <p:sp>
        <p:nvSpPr>
          <p:cNvPr id="11" name="Down Arrow 10"/>
          <p:cNvSpPr/>
          <p:nvPr/>
        </p:nvSpPr>
        <p:spPr>
          <a:xfrm>
            <a:off x="1296785" y="2358470"/>
            <a:ext cx="299259" cy="900119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6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G_1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143001"/>
            <a:ext cx="4727575" cy="44624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Jutas T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14313"/>
            <a:ext cx="3048000" cy="457200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 descr="Newsprint"/>
          <p:cNvSpPr>
            <a:spLocks noGrp="1" noChangeArrowheads="1"/>
          </p:cNvSpPr>
          <p:nvPr>
            <p:ph type="title"/>
          </p:nvPr>
        </p:nvSpPr>
        <p:spPr>
          <a:xfrm>
            <a:off x="1738313" y="285750"/>
            <a:ext cx="3429000" cy="647700"/>
          </a:xfr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ZA" dirty="0" smtClean="0">
                <a:solidFill>
                  <a:srgbClr val="003399"/>
                </a:solidFill>
                <a:latin typeface="Arial Unicode MS" pitchFamily="34" charset="-128"/>
              </a:rPr>
              <a:t>Tax cases</a:t>
            </a:r>
            <a:endParaRPr lang="en-GB" dirty="0" smtClean="0">
              <a:solidFill>
                <a:srgbClr val="003399"/>
              </a:solidFill>
              <a:latin typeface="Arial Unicode MS" pitchFamily="34" charset="-128"/>
            </a:endParaRPr>
          </a:p>
        </p:txBody>
      </p:sp>
      <p:sp>
        <p:nvSpPr>
          <p:cNvPr id="634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AB0613-6E77-49F3-9843-232823810FAF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6349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5013325"/>
            <a:ext cx="18716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1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F55DF4-A718-4686-A67A-C5129EAC1CB7}" type="slidenum">
              <a:rPr lang="en-US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175" y="319087"/>
            <a:ext cx="14230350" cy="621982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Rounded Rectangle 3"/>
          <p:cNvSpPr/>
          <p:nvPr/>
        </p:nvSpPr>
        <p:spPr>
          <a:xfrm>
            <a:off x="-406400" y="2480733"/>
            <a:ext cx="2624667" cy="4233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-101600" y="3539067"/>
            <a:ext cx="2506133" cy="406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296333" y="4518289"/>
            <a:ext cx="1456267" cy="3077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753533" y="2904067"/>
            <a:ext cx="270933" cy="635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Down Arrow 9"/>
          <p:cNvSpPr/>
          <p:nvPr/>
        </p:nvSpPr>
        <p:spPr>
          <a:xfrm>
            <a:off x="829734" y="3945467"/>
            <a:ext cx="253999" cy="572822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9BBCC3-4F2D-4A48-88F5-1306256A4043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" y="170488"/>
            <a:ext cx="11470639" cy="6550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623454" y="2601884"/>
            <a:ext cx="1097280" cy="3823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781396" y="5212080"/>
            <a:ext cx="3000895" cy="48213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1022465" y="5852160"/>
            <a:ext cx="1471353" cy="374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7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sz="6600" dirty="0" smtClean="0">
              <a:latin typeface="Arial Narrow" pitchFamily="34" charset="0"/>
            </a:endParaRP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12294" y="1866901"/>
            <a:ext cx="5287963" cy="1752600"/>
          </a:xfr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en-ZA" dirty="0" smtClean="0">
              <a:solidFill>
                <a:srgbClr val="666633"/>
              </a:solidFill>
              <a:latin typeface="Tahoma" pitchFamily="34" charset="0"/>
            </a:endParaRPr>
          </a:p>
          <a:p>
            <a:r>
              <a:rPr lang="en-ZA" sz="4000" dirty="0" smtClean="0">
                <a:solidFill>
                  <a:srgbClr val="666633"/>
                </a:solidFill>
                <a:latin typeface="Tahoma" pitchFamily="34" charset="0"/>
              </a:rPr>
              <a:t>PATENT REPORTS</a:t>
            </a:r>
          </a:p>
          <a:p>
            <a:r>
              <a:rPr lang="en-ZA" sz="4000" dirty="0" smtClean="0">
                <a:solidFill>
                  <a:srgbClr val="666633"/>
                </a:solidFill>
                <a:latin typeface="Tahoma" pitchFamily="34" charset="0"/>
              </a:rPr>
              <a:t>COPYRIGHT REPORTS</a:t>
            </a:r>
            <a:endParaRPr lang="en-US" sz="4000" dirty="0" smtClean="0">
              <a:solidFill>
                <a:srgbClr val="666633"/>
              </a:solidFill>
              <a:latin typeface="Tahoma" pitchFamily="34" charset="0"/>
            </a:endParaRPr>
          </a:p>
        </p:txBody>
      </p:sp>
      <p:pic>
        <p:nvPicPr>
          <p:cNvPr id="68612" name="Picture 7" descr="http://t3.gstatic.com/images?q=tbn:BumX_NIUjdrP2M:http://www.gamasutra.com/features/20050609/Pat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437113"/>
            <a:ext cx="1728192" cy="1870019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Burr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628800"/>
            <a:ext cx="3168030" cy="4422042"/>
          </a:xfrm>
          <a:prstGeom prst="rect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6384032" y="1556792"/>
            <a:ext cx="3839106" cy="44940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E4E9EF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1953-1958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(XC BUR)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Now: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Burrell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Intellectual Property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Law Reports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pic>
        <p:nvPicPr>
          <p:cNvPr id="69636" name="Picture 9" descr="http://t1.gstatic.com/images?q=tbn:AQnt-I883R6_0M:http://www.patentdocs.typepad.com/photos/uncategorized/2007/11/20/wanted_bad_paten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5301208"/>
            <a:ext cx="1716831" cy="12734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A64187-1B8F-4E38-B14B-6AE01490A939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sz="1400">
              <a:solidFill>
                <a:prstClr val="black"/>
              </a:solidFill>
            </a:endParaRPr>
          </a:p>
        </p:txBody>
      </p:sp>
      <p:sp>
        <p:nvSpPr>
          <p:cNvPr id="696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88913"/>
            <a:ext cx="7772400" cy="1143000"/>
          </a:xfrm>
          <a:solidFill>
            <a:srgbClr val="FFFFFF"/>
          </a:solid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smtClean="0">
                <a:solidFill>
                  <a:srgbClr val="990000"/>
                </a:solidFill>
                <a:latin typeface="Tahoma" pitchFamily="34" charset="0"/>
              </a:rPr>
              <a:t>Burrell’s Patent cases</a:t>
            </a:r>
            <a:endParaRPr lang="en-US" smtClean="0">
              <a:solidFill>
                <a:srgbClr val="99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6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19800" y="990600"/>
            <a:ext cx="4495800" cy="5715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Judgments of High Court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(also SCA and CC)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Publisher :JUTA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Monthly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 </a:t>
            </a: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bound volumes annually.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Shelf No XC SOU 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 Reference: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2020 </a:t>
            </a:r>
            <a:r>
              <a:rPr lang="en-US" sz="2400" i="1" dirty="0">
                <a:solidFill>
                  <a:prstClr val="black"/>
                </a:solidFill>
                <a:latin typeface="Arial" charset="0"/>
                <a:cs typeface="Arial" charset="0"/>
              </a:rPr>
              <a:t>(1) SA 1</a:t>
            </a:r>
            <a:r>
              <a:rPr lang="en-US" sz="24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(CC)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66876" y="1066800"/>
            <a:ext cx="4352925" cy="56388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Uitsprake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van die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Hoër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Hof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(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ook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SCA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CC)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Uitgewer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: JUTA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 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Maandeliks</a:t>
            </a:r>
            <a:endParaRPr lang="en-US" sz="24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6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gebonde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dele per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jaar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. 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 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Raknommer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>
                <a:solidFill>
                  <a:srgbClr val="800000"/>
                </a:solidFill>
                <a:latin typeface="Arial" charset="0"/>
                <a:cs typeface="Arial" charset="0"/>
              </a:rPr>
              <a:t>XC SOU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800000"/>
                </a:solidFill>
                <a:latin typeface="Arial" charset="0"/>
                <a:cs typeface="Arial" charset="0"/>
              </a:rPr>
              <a:t>Verwysing</a:t>
            </a:r>
            <a:r>
              <a:rPr lang="en-US" sz="2400" i="1" dirty="0">
                <a:solidFill>
                  <a:srgbClr val="800000"/>
                </a:solidFill>
                <a:latin typeface="Arial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2020 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(1) SA 1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(CC)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" name="Rectangle 3" descr="Newsprint"/>
          <p:cNvSpPr txBox="1">
            <a:spLocks noChangeArrowheads="1"/>
          </p:cNvSpPr>
          <p:nvPr/>
        </p:nvSpPr>
        <p:spPr bwMode="auto">
          <a:xfrm>
            <a:off x="2166938" y="142876"/>
            <a:ext cx="7772400" cy="10001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758085">
                    <a:lumMod val="60000"/>
                    <a:lumOff val="40000"/>
                  </a:srgbClr>
                </a:solidFill>
                <a:latin typeface="Arial Unicode MS" pitchFamily="34" charset="-128"/>
                <a:cs typeface="Arial" charset="0"/>
              </a:rPr>
              <a:t>SOUTH AFRICAN LAW REPORTS</a:t>
            </a:r>
            <a:r>
              <a:rPr lang="en-US" sz="3200" kern="0" dirty="0">
                <a:solidFill>
                  <a:srgbClr val="758085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3600" kern="0" dirty="0">
                <a:solidFill>
                  <a:srgbClr val="00B0F0"/>
                </a:solidFill>
                <a:latin typeface="Century Gothic"/>
                <a:cs typeface="Arial" charset="0"/>
              </a:rPr>
              <a:t> </a:t>
            </a:r>
            <a:endParaRPr lang="en-GB" sz="3600" kern="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6E43C6-3960-4AC0-B64D-9B550153EA6B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BA6C2B-E513-4F31-B6D3-1FE89FF5245D}" type="slidenum">
              <a:rPr lang="en-US" sz="14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9" y="516467"/>
            <a:ext cx="11961080" cy="50207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2262" y="4256116"/>
            <a:ext cx="2818014" cy="12219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60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3F9D54-1B0F-4E14-870B-B7F150E286DB}" type="slidenum">
              <a:rPr lang="en-US" sz="14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9" y="168276"/>
            <a:ext cx="11992009" cy="655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61254" y="5248193"/>
            <a:ext cx="4045673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SA LAW REPORTS</a:t>
            </a:r>
            <a:endParaRPr lang="en-ZA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95256" y="5432859"/>
            <a:ext cx="2665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33B62F-EB47-4A0E-9168-FC457E428C91}" type="slidenum">
              <a:rPr lang="en-US" sz="14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0" y="0"/>
            <a:ext cx="11988270" cy="70438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241281" y="1097280"/>
            <a:ext cx="955964" cy="964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4159135" y="0"/>
            <a:ext cx="955964" cy="964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6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259C67-9E5C-432C-B3F4-6034A0DCD089}" type="slidenum">
              <a:rPr lang="en-US" sz="14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8" y="414867"/>
            <a:ext cx="11781145" cy="568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614" y="1082672"/>
            <a:ext cx="1562119" cy="1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0A2F31-E9E9-449D-8BC1-08BF44F64965}" type="slidenum">
              <a:rPr lang="en-US" sz="14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1" y="177800"/>
            <a:ext cx="11756880" cy="65436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0321" y="931333"/>
            <a:ext cx="2777067" cy="685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7518401" y="5003801"/>
            <a:ext cx="1397000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Enter your keywords or subject</a:t>
            </a:r>
            <a:endParaRPr lang="en-ZA" b="1" dirty="0"/>
          </a:p>
        </p:txBody>
      </p:sp>
      <p:sp>
        <p:nvSpPr>
          <p:cNvPr id="8" name="Oval 7"/>
          <p:cNvSpPr/>
          <p:nvPr/>
        </p:nvSpPr>
        <p:spPr>
          <a:xfrm>
            <a:off x="4948768" y="457198"/>
            <a:ext cx="1727200" cy="16340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Left Arrow 9"/>
          <p:cNvSpPr/>
          <p:nvPr/>
        </p:nvSpPr>
        <p:spPr>
          <a:xfrm>
            <a:off x="5389035" y="5283199"/>
            <a:ext cx="1964266" cy="364067"/>
          </a:xfrm>
          <a:prstGeom prst="lef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Left Arrow 13"/>
          <p:cNvSpPr/>
          <p:nvPr/>
        </p:nvSpPr>
        <p:spPr>
          <a:xfrm>
            <a:off x="2984502" y="1092199"/>
            <a:ext cx="1964266" cy="364067"/>
          </a:xfrm>
          <a:prstGeom prst="lef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7353301" y="4656665"/>
            <a:ext cx="1727200" cy="16171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5143502" y="812566"/>
            <a:ext cx="1337732" cy="92333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Advanced Search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183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E2DA29-D45D-4FF1-91ED-4E3E54581F77}" type="slidenum">
              <a:rPr lang="en-US" sz="14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" y="521778"/>
            <a:ext cx="11990974" cy="59255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917083" y="3773283"/>
            <a:ext cx="2022561" cy="20040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0043360" y="4313649"/>
            <a:ext cx="1770005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case citation to read law report</a:t>
            </a:r>
            <a:endParaRPr lang="en-ZA" b="1" dirty="0"/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 flipV="1">
            <a:off x="7547956" y="3499173"/>
            <a:ext cx="2369127" cy="12761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 flipV="1">
            <a:off x="6658495" y="4006735"/>
            <a:ext cx="3258588" cy="7685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 flipH="1" flipV="1">
            <a:off x="4588625" y="4726035"/>
            <a:ext cx="5328458" cy="492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 flipH="1">
            <a:off x="8287789" y="4775314"/>
            <a:ext cx="1629294" cy="38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 flipH="1">
            <a:off x="7764087" y="4775314"/>
            <a:ext cx="2152996" cy="10020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  <a:solidFill>
            <a:srgbClr val="EAEAEA"/>
          </a:solidFill>
          <a:ln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solidFill>
                  <a:srgbClr val="800000"/>
                </a:solidFill>
                <a:latin typeface="Arial" charset="0"/>
                <a:cs typeface="Arial" charset="0"/>
              </a:rPr>
              <a:t>All South African Law Reports (All SA)</a:t>
            </a:r>
            <a:endParaRPr lang="en-GB" sz="28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5032DD-6160-4AD2-AF5F-32E4D7FA89A8}" type="slidenum">
              <a:rPr lang="en-GB" sz="14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33795" name="Picture 3" descr="law report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05264"/>
            <a:ext cx="1928812" cy="12906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498</Words>
  <Application>Microsoft Office PowerPoint</Application>
  <PresentationFormat>Widescreen</PresentationFormat>
  <Paragraphs>175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Arial Unicode MS</vt:lpstr>
      <vt:lpstr>Calibri</vt:lpstr>
      <vt:lpstr>Century Gothic</vt:lpstr>
      <vt:lpstr>Courier New</vt:lpstr>
      <vt:lpstr>Palatino Linotype</vt:lpstr>
      <vt:lpstr>Tahoma</vt:lpstr>
      <vt:lpstr>Times New Roman</vt:lpstr>
      <vt:lpstr>Executive</vt:lpstr>
      <vt:lpstr>         libguides.sun.ac.za/law SA LAW REPORTS</vt:lpstr>
      <vt:lpstr>SOUTH AFRICAN LAW REPORTS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South African Law Reports (All SA)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Prentice Hall Weekly Legal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LexisNexis Labour Law Reports: BLLR &amp;BALR</vt:lpstr>
      <vt:lpstr>PowerPoint Presentation</vt:lpstr>
      <vt:lpstr>PowerPoint Presentation</vt:lpstr>
      <vt:lpstr>Tax cases</vt:lpstr>
      <vt:lpstr>PowerPoint Presentation</vt:lpstr>
      <vt:lpstr>PowerPoint Presentation</vt:lpstr>
      <vt:lpstr>PowerPoint Presentation</vt:lpstr>
      <vt:lpstr>Burrell’s Patent cases</vt:lpstr>
      <vt:lpstr>PowerPoint Presentation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 Plessis, Pieter &lt;pdupless@sun.ac.za&gt;</dc:creator>
  <cp:lastModifiedBy>Du Plessis, Pieter [pdupless@sun.ac.za]</cp:lastModifiedBy>
  <cp:revision>31</cp:revision>
  <dcterms:created xsi:type="dcterms:W3CDTF">2017-02-22T08:15:27Z</dcterms:created>
  <dcterms:modified xsi:type="dcterms:W3CDTF">2020-02-27T07:49:36Z</dcterms:modified>
</cp:coreProperties>
</file>